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7" r:id="rId2"/>
    <p:sldId id="280" r:id="rId3"/>
    <p:sldId id="271" r:id="rId4"/>
    <p:sldId id="281" r:id="rId5"/>
    <p:sldId id="283" r:id="rId6"/>
    <p:sldId id="276" r:id="rId7"/>
    <p:sldId id="264" r:id="rId8"/>
    <p:sldId id="285" r:id="rId9"/>
    <p:sldId id="286" r:id="rId10"/>
    <p:sldId id="287" r:id="rId11"/>
    <p:sldId id="27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31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1E437-60DB-4C86-9689-B17A49B227EF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15DC-84B7-4420-9972-C7CF06A13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07F3-C82C-4E1B-A6B6-7C661E883EC2}" type="datetimeFigureOut">
              <a:rPr lang="fr-FR" smtClean="0"/>
              <a:pPr/>
              <a:t>04/07/2015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CEBF-5E1A-41D8-B715-04DD6CD3EC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dirty="0" smtClean="0">
                <a:solidFill>
                  <a:schemeClr val="accent1">
                    <a:lumMod val="75000"/>
                  </a:schemeClr>
                </a:solidFill>
              </a:rPr>
              <a:t>Bilan d’une </a:t>
            </a:r>
            <a:r>
              <a:rPr lang="fr-FR" sz="2700" b="1" dirty="0" smtClean="0">
                <a:solidFill>
                  <a:schemeClr val="tx2"/>
                </a:solidFill>
              </a:rPr>
              <a:t>restructuration</a:t>
            </a:r>
            <a:r>
              <a:rPr lang="fr-FR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700" b="1" dirty="0" smtClean="0">
                <a:solidFill>
                  <a:schemeClr val="tx2"/>
                </a:solidFill>
              </a:rPr>
              <a:t>d’un enseignement de L2</a:t>
            </a:r>
            <a:br>
              <a:rPr lang="fr-FR" sz="2700" b="1" dirty="0" smtClean="0">
                <a:solidFill>
                  <a:schemeClr val="tx2"/>
                </a:solidFill>
              </a:rPr>
            </a:br>
            <a:r>
              <a:rPr lang="fr-FR" sz="2700" b="1" dirty="0" smtClean="0">
                <a:solidFill>
                  <a:schemeClr val="tx2"/>
                </a:solidFill>
              </a:rPr>
              <a:t>et de quelques innovations</a:t>
            </a:r>
            <a:br>
              <a:rPr lang="fr-FR" sz="2700" b="1" dirty="0" smtClean="0">
                <a:solidFill>
                  <a:schemeClr val="tx2"/>
                </a:solidFill>
              </a:rPr>
            </a:br>
            <a:r>
              <a:rPr lang="fr-FR" sz="1800" b="1" dirty="0" smtClean="0">
                <a:solidFill>
                  <a:schemeClr val="tx2"/>
                </a:solidFill>
              </a:rPr>
              <a:t>(Philippe </a:t>
            </a:r>
            <a:r>
              <a:rPr lang="fr-FR" sz="1800" b="1" dirty="0" err="1" smtClean="0">
                <a:solidFill>
                  <a:schemeClr val="tx2"/>
                </a:solidFill>
              </a:rPr>
              <a:t>Brulard</a:t>
            </a:r>
            <a:r>
              <a:rPr lang="fr-FR" sz="1800" b="1" dirty="0" smtClean="0">
                <a:solidFill>
                  <a:schemeClr val="tx2"/>
                </a:solidFill>
              </a:rPr>
              <a:t> – UFR PHITEM – UJF Grenoble)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708920"/>
            <a:ext cx="7859216" cy="3417243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UE 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semestre de L2 : </a:t>
            </a:r>
          </a:p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b="1" i="1" dirty="0" smtClean="0"/>
              <a:t>Vibrations, ondes et optique ondulatoire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200 étudiants</a:t>
            </a:r>
          </a:p>
          <a:p>
            <a:endParaRPr lang="fr-FR" sz="2400" dirty="0" smtClean="0"/>
          </a:p>
          <a:p>
            <a:r>
              <a:rPr lang="fr-FR" sz="2400" dirty="0" smtClean="0"/>
              <a:t>Un travail d’équipe pédagogique : </a:t>
            </a:r>
          </a:p>
          <a:p>
            <a:pPr>
              <a:buNone/>
            </a:pPr>
            <a:r>
              <a:rPr lang="fr-FR" sz="2400" b="1" i="1" dirty="0" smtClean="0"/>
              <a:t>	</a:t>
            </a:r>
            <a:r>
              <a:rPr lang="fr-FR" sz="2400" b="1" i="1" dirty="0" err="1" smtClean="0"/>
              <a:t>Nassira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Boudjada</a:t>
            </a:r>
            <a:r>
              <a:rPr lang="fr-FR" sz="2400" b="1" i="1" dirty="0" smtClean="0"/>
              <a:t>, Jacques </a:t>
            </a:r>
            <a:r>
              <a:rPr lang="fr-FR" sz="2400" b="1" i="1" dirty="0" err="1" smtClean="0"/>
              <a:t>Dérouard</a:t>
            </a:r>
            <a:r>
              <a:rPr lang="fr-FR" sz="2400" b="1" i="1" dirty="0" smtClean="0"/>
              <a:t>, Sophie </a:t>
            </a:r>
            <a:r>
              <a:rPr lang="fr-FR" sz="2400" b="1" i="1" dirty="0" err="1" smtClean="0"/>
              <a:t>Debrion</a:t>
            </a:r>
            <a:r>
              <a:rPr lang="fr-FR" sz="2400" b="1" i="1" dirty="0" smtClean="0"/>
              <a:t>, </a:t>
            </a:r>
          </a:p>
          <a:p>
            <a:pPr>
              <a:buNone/>
            </a:pPr>
            <a:r>
              <a:rPr lang="fr-FR" sz="2400" b="1" i="1" dirty="0" smtClean="0"/>
              <a:t>	Béatrice Grenier, Guillaume Méjean, Sylvie </a:t>
            </a:r>
            <a:r>
              <a:rPr lang="fr-FR" sz="2400" b="1" i="1" dirty="0" err="1" smtClean="0"/>
              <a:t>Zanier</a:t>
            </a:r>
            <a:endParaRPr lang="fr-FR" sz="2400" b="1" i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Les étudiants sont-ils meilleurs qu’avant 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9"/>
            <a:ext cx="44999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60848"/>
            <a:ext cx="4240215" cy="40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94122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Résultats de l’UE</a:t>
            </a:r>
            <a:b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644008" y="4293096"/>
            <a:ext cx="1944216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331640" y="1268760"/>
            <a:ext cx="15841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</a:t>
            </a:r>
            <a:r>
              <a:rPr kumimoji="0" lang="fr-FR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012160" y="1268760"/>
            <a:ext cx="15841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</a:t>
            </a:r>
            <a:r>
              <a:rPr kumimoji="0" lang="fr-FR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Point de départ</a:t>
            </a:r>
            <a:endParaRPr lang="fr-FR" sz="4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3068960"/>
            <a:ext cx="4032448" cy="239168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Trop mathématiques</a:t>
            </a:r>
          </a:p>
          <a:p>
            <a:pPr>
              <a:buNone/>
            </a:pPr>
            <a:r>
              <a:rPr lang="fr-FR" dirty="0" smtClean="0"/>
              <a:t>Trop nombreux</a:t>
            </a:r>
          </a:p>
          <a:p>
            <a:pPr>
              <a:buNone/>
            </a:pPr>
            <a:r>
              <a:rPr lang="fr-FR" dirty="0" smtClean="0"/>
              <a:t>Bruit</a:t>
            </a:r>
          </a:p>
          <a:p>
            <a:pPr>
              <a:buNone/>
            </a:pPr>
            <a:r>
              <a:rPr lang="fr-FR" dirty="0" smtClean="0"/>
              <a:t>Passivité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pSp>
        <p:nvGrpSpPr>
          <p:cNvPr id="12" name="Groupe 11"/>
          <p:cNvGrpSpPr/>
          <p:nvPr/>
        </p:nvGrpSpPr>
        <p:grpSpPr>
          <a:xfrm>
            <a:off x="1331640" y="1268760"/>
            <a:ext cx="1800200" cy="1584176"/>
            <a:chOff x="1979712" y="2636912"/>
            <a:chExt cx="1800200" cy="1584176"/>
          </a:xfrm>
        </p:grpSpPr>
        <p:sp>
          <p:nvSpPr>
            <p:cNvPr id="5" name="Rectangle 4"/>
            <p:cNvSpPr/>
            <p:nvPr/>
          </p:nvSpPr>
          <p:spPr>
            <a:xfrm>
              <a:off x="1979712" y="2636912"/>
              <a:ext cx="1800200" cy="15841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2852936"/>
              <a:ext cx="10081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20 CM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652120" y="1268760"/>
            <a:ext cx="1728192" cy="1584176"/>
            <a:chOff x="5076056" y="2636912"/>
            <a:chExt cx="1728192" cy="1584176"/>
          </a:xfrm>
        </p:grpSpPr>
        <p:sp>
          <p:nvSpPr>
            <p:cNvPr id="6" name="Rectangle 5"/>
            <p:cNvSpPr/>
            <p:nvPr/>
          </p:nvSpPr>
          <p:spPr>
            <a:xfrm>
              <a:off x="5076056" y="2636912"/>
              <a:ext cx="1728192" cy="15841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436096" y="2852936"/>
              <a:ext cx="864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20 TD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Espace réservé du contenu 3"/>
          <p:cNvSpPr txBox="1">
            <a:spLocks/>
          </p:cNvSpPr>
          <p:nvPr/>
        </p:nvSpPr>
        <p:spPr>
          <a:xfrm>
            <a:off x="5076056" y="3068960"/>
            <a:ext cx="3816424" cy="2384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Trop mathématiques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Denses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Difficiles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Passivité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1960" y="1124744"/>
            <a:ext cx="360040" cy="424847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763688" y="587727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… et travail irrégulier !!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1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Quels objectifs ?</a:t>
            </a:r>
            <a:endParaRPr lang="fr-FR" sz="40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55576" y="1988840"/>
            <a:ext cx="698477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amener  l’étudiant à travailler régulièrement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0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rendre actif en séance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83568" y="5229200"/>
            <a:ext cx="6984776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55576" y="3933056"/>
            <a:ext cx="8208912" cy="20882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2800" dirty="0" smtClean="0"/>
              <a:t>stimuler le goût pour la discipline</a:t>
            </a:r>
          </a:p>
          <a:p>
            <a:pPr>
              <a:spcBef>
                <a:spcPts val="600"/>
              </a:spcBef>
              <a:buNone/>
            </a:pPr>
            <a:endParaRPr lang="fr-FR" sz="1000" dirty="0" smtClean="0"/>
          </a:p>
          <a:p>
            <a:pPr>
              <a:spcBef>
                <a:spcPts val="600"/>
              </a:spcBef>
            </a:pPr>
            <a:r>
              <a:rPr lang="fr-FR" sz="2800" dirty="0" smtClean="0"/>
              <a:t>solliciter les niveaux d’apprentissage « supérieurs »</a:t>
            </a:r>
          </a:p>
          <a:p>
            <a:pPr>
              <a:spcBef>
                <a:spcPts val="600"/>
              </a:spcBef>
              <a:buNone/>
            </a:pPr>
            <a:endParaRPr lang="fr-FR" sz="1000" dirty="0" smtClean="0"/>
          </a:p>
          <a:p>
            <a:pPr>
              <a:spcBef>
                <a:spcPts val="600"/>
              </a:spcBef>
            </a:pPr>
            <a:r>
              <a:rPr lang="fr-FR" sz="2800" dirty="0" smtClean="0"/>
              <a:t>diversifier les méthodes pédagogiques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Nouveau format</a:t>
            </a:r>
            <a:endParaRPr lang="fr-FR" sz="4000" dirty="0"/>
          </a:p>
        </p:txBody>
      </p:sp>
      <p:grpSp>
        <p:nvGrpSpPr>
          <p:cNvPr id="3" name="Groupe 11"/>
          <p:cNvGrpSpPr>
            <a:grpSpLocks/>
          </p:cNvGrpSpPr>
          <p:nvPr/>
        </p:nvGrpSpPr>
        <p:grpSpPr>
          <a:xfrm>
            <a:off x="1331640" y="1179909"/>
            <a:ext cx="1260140" cy="1384995"/>
            <a:chOff x="1979712" y="2407112"/>
            <a:chExt cx="1800200" cy="1978565"/>
          </a:xfrm>
        </p:grpSpPr>
        <p:sp>
          <p:nvSpPr>
            <p:cNvPr id="5" name="Rectangle 4"/>
            <p:cNvSpPr/>
            <p:nvPr/>
          </p:nvSpPr>
          <p:spPr>
            <a:xfrm>
              <a:off x="1979712" y="2636912"/>
              <a:ext cx="1800200" cy="15841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185449" y="2407112"/>
              <a:ext cx="1594463" cy="1978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4800" b="1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r>
                <a:rPr lang="fr-FR" sz="3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CM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652120" y="1268760"/>
            <a:ext cx="2246650" cy="2059429"/>
            <a:chOff x="5652120" y="1268760"/>
            <a:chExt cx="2246650" cy="2059429"/>
          </a:xfrm>
        </p:grpSpPr>
        <p:sp>
          <p:nvSpPr>
            <p:cNvPr id="6" name="Rectangle 5"/>
            <p:cNvSpPr/>
            <p:nvPr/>
          </p:nvSpPr>
          <p:spPr>
            <a:xfrm>
              <a:off x="5652120" y="1268760"/>
              <a:ext cx="2246650" cy="20594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300192" y="1539949"/>
              <a:ext cx="10081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latin typeface="Times New Roman" pitchFamily="18" charset="0"/>
                  <a:cs typeface="Times New Roman" pitchFamily="18" charset="0"/>
                </a:rPr>
                <a:t>26   </a:t>
              </a:r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    TD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827584" y="2780928"/>
            <a:ext cx="525658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800" dirty="0" smtClean="0"/>
              <a:t>  Purement transmissifs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800" dirty="0" smtClean="0"/>
              <a:t>  Concentrés et denses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800" dirty="0" smtClean="0"/>
              <a:t>  Allégés mathématiquement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r-FR" sz="2800" dirty="0" smtClean="0"/>
              <a:t>  Pas de poly de cours</a:t>
            </a:r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99592" y="501317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</a:t>
            </a:r>
            <a:r>
              <a:rPr lang="fr-FR" sz="2800" b="1" i="1" dirty="0" smtClean="0"/>
              <a:t>Assiduité</a:t>
            </a:r>
          </a:p>
          <a:p>
            <a:pPr>
              <a:buFont typeface="Arial" pitchFamily="34" charset="0"/>
              <a:buChar char="•"/>
            </a:pPr>
            <a:r>
              <a:rPr lang="fr-FR" sz="2800" b="1" i="1" dirty="0" smtClean="0"/>
              <a:t>  Appréciés des étudiants </a:t>
            </a:r>
          </a:p>
          <a:p>
            <a:pPr>
              <a:buFont typeface="Arial" pitchFamily="34" charset="0"/>
              <a:buChar char="•"/>
            </a:pPr>
            <a:r>
              <a:rPr lang="fr-FR" sz="2800" b="1" i="1" dirty="0" smtClean="0"/>
              <a:t>  Activité ?? </a:t>
            </a:r>
            <a:endParaRPr lang="fr-FR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</a:rPr>
              <a:t>Nouveau format</a:t>
            </a:r>
            <a:endParaRPr lang="fr-FR" sz="4000" dirty="0"/>
          </a:p>
        </p:txBody>
      </p:sp>
      <p:grpSp>
        <p:nvGrpSpPr>
          <p:cNvPr id="3" name="Groupe 11"/>
          <p:cNvGrpSpPr>
            <a:grpSpLocks/>
          </p:cNvGrpSpPr>
          <p:nvPr/>
        </p:nvGrpSpPr>
        <p:grpSpPr>
          <a:xfrm>
            <a:off x="1331640" y="1179909"/>
            <a:ext cx="1260140" cy="1384995"/>
            <a:chOff x="1979712" y="2407112"/>
            <a:chExt cx="1800200" cy="1978565"/>
          </a:xfrm>
        </p:grpSpPr>
        <p:sp>
          <p:nvSpPr>
            <p:cNvPr id="5" name="Rectangle 4"/>
            <p:cNvSpPr/>
            <p:nvPr/>
          </p:nvSpPr>
          <p:spPr>
            <a:xfrm>
              <a:off x="1979712" y="2636912"/>
              <a:ext cx="1800200" cy="15841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185449" y="2407112"/>
              <a:ext cx="1594463" cy="1978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4800" b="1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r>
                <a:rPr lang="fr-FR" sz="3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CM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e 12"/>
          <p:cNvGrpSpPr/>
          <p:nvPr/>
        </p:nvGrpSpPr>
        <p:grpSpPr>
          <a:xfrm>
            <a:off x="5652120" y="1268760"/>
            <a:ext cx="2246650" cy="2059429"/>
            <a:chOff x="5652120" y="1268760"/>
            <a:chExt cx="2246650" cy="2059429"/>
          </a:xfrm>
        </p:grpSpPr>
        <p:sp>
          <p:nvSpPr>
            <p:cNvPr id="6" name="Rectangle 5"/>
            <p:cNvSpPr/>
            <p:nvPr/>
          </p:nvSpPr>
          <p:spPr>
            <a:xfrm>
              <a:off x="5652120" y="1268760"/>
              <a:ext cx="2246650" cy="20594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300192" y="1539949"/>
              <a:ext cx="10081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b="1" dirty="0" smtClean="0">
                  <a:latin typeface="Times New Roman" pitchFamily="18" charset="0"/>
                  <a:cs typeface="Times New Roman" pitchFamily="18" charset="0"/>
                </a:rPr>
                <a:t>26   </a:t>
              </a:r>
              <a:r>
                <a:rPr lang="fr-FR" sz="3600" dirty="0" smtClean="0">
                  <a:latin typeface="Times New Roman" pitchFamily="18" charset="0"/>
                  <a:cs typeface="Times New Roman" pitchFamily="18" charset="0"/>
                </a:rPr>
                <a:t>     TD</a:t>
              </a:r>
              <a:endParaRPr lang="fr-FR" sz="3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itre 1"/>
          <p:cNvSpPr txBox="1">
            <a:spLocks/>
          </p:cNvSpPr>
          <p:nvPr/>
        </p:nvSpPr>
        <p:spPr>
          <a:xfrm>
            <a:off x="61156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Avoir revu le cours avant les </a:t>
            </a:r>
            <a:r>
              <a:rPr kumimoji="0" lang="fr-F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TDs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987824" y="1556792"/>
            <a:ext cx="2304256" cy="864096"/>
          </a:xfrm>
          <a:prstGeom prst="rightArrow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763688" y="2276872"/>
            <a:ext cx="4608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Tests en ligne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43608" y="3429000"/>
            <a:ext cx="66247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 1 test par cours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 à faire avant 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TD correspondant au cours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 de façon autonome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 correction immédiate avec commentaires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 pris en compte dans l’évaluation</a:t>
            </a:r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115616" y="5478323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i="1" dirty="0" smtClean="0"/>
              <a:t>  Efficace : effet très net en TD sur le groupe</a:t>
            </a:r>
          </a:p>
          <a:p>
            <a:pPr>
              <a:buFont typeface="Arial" pitchFamily="34" charset="0"/>
              <a:buChar char="•"/>
            </a:pPr>
            <a:r>
              <a:rPr lang="fr-FR" sz="2400" b="1" i="1" dirty="0" smtClean="0"/>
              <a:t>  Mais il faut rester prudent</a:t>
            </a:r>
            <a:endParaRPr lang="fr-F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Des TD variés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660232" y="1412776"/>
            <a:ext cx="129614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Assiduité ++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Activité ++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600" b="1" dirty="0" smtClean="0">
                <a:solidFill>
                  <a:schemeClr val="tx2"/>
                </a:solidFill>
              </a:rPr>
              <a:t>Quantité  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588224" y="3212976"/>
            <a:ext cx="122413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Intérêt 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b="1" noProof="0" dirty="0" smtClean="0">
                <a:solidFill>
                  <a:schemeClr val="tx2"/>
                </a:solidFill>
              </a:rPr>
              <a:t>Activité –</a:t>
            </a: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804248" y="2348880"/>
            <a:ext cx="432048" cy="45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2400" dirty="0" smtClean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516216" y="4437112"/>
            <a:ext cx="122413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Intérêt ++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b="1" noProof="0" dirty="0" smtClean="0">
                <a:solidFill>
                  <a:schemeClr val="tx2"/>
                </a:solidFill>
              </a:rPr>
              <a:t>Activité ++</a:t>
            </a: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 Travail en petits groupes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83568" y="234888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 Quelques TD « transmissifs - classiques »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3140968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 4 séances de démonstrations                                               d’expériences en demi-groupes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683568" y="4437112"/>
            <a:ext cx="5626968" cy="432048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 smtClean="0"/>
              <a:t>3 séances de résolution de problème </a:t>
            </a:r>
          </a:p>
          <a:p>
            <a:pPr>
              <a:buNone/>
            </a:pPr>
            <a:endParaRPr lang="fr-FR" sz="3100" dirty="0" smtClean="0"/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568" y="558924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 Gros travail sur le polycopié – corrigés en ligne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Evaluations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Autofit/>
          </a:bodyPr>
          <a:lstStyle/>
          <a:p>
            <a:r>
              <a:rPr lang="fr-FR" sz="2400" dirty="0" smtClean="0"/>
              <a:t> </a:t>
            </a:r>
            <a:r>
              <a:rPr lang="fr-FR" sz="2400" b="1" i="1" dirty="0" smtClean="0"/>
              <a:t>Rôle capital </a:t>
            </a:r>
            <a:r>
              <a:rPr lang="fr-FR" sz="2400" dirty="0" smtClean="0"/>
              <a:t>pour les étudiants</a:t>
            </a:r>
          </a:p>
          <a:p>
            <a:pPr>
              <a:buNone/>
            </a:pPr>
            <a:endParaRPr lang="fr-FR" sz="1000" dirty="0" smtClean="0"/>
          </a:p>
          <a:p>
            <a:r>
              <a:rPr lang="fr-FR" sz="2400" dirty="0" smtClean="0"/>
              <a:t>CC1 (</a:t>
            </a:r>
            <a:r>
              <a:rPr lang="fr-FR" sz="2400" dirty="0" err="1" smtClean="0"/>
              <a:t>coeff</a:t>
            </a:r>
            <a:r>
              <a:rPr lang="fr-FR" sz="2400" dirty="0" smtClean="0"/>
              <a:t> 0,5)  par groupe de TD : 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/>
              <a:t>	2 Tests de 30 mn en TD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/>
              <a:t>   13 tests en ligne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/>
              <a:t>  exercices type résolution de problème</a:t>
            </a:r>
          </a:p>
          <a:p>
            <a:endParaRPr lang="fr-FR" sz="1000" dirty="0" smtClean="0"/>
          </a:p>
          <a:p>
            <a:r>
              <a:rPr lang="fr-FR" sz="2400" dirty="0" smtClean="0"/>
              <a:t>CC2 (</a:t>
            </a:r>
            <a:r>
              <a:rPr lang="fr-FR" sz="2400" dirty="0" err="1" smtClean="0"/>
              <a:t>coeff</a:t>
            </a:r>
            <a:r>
              <a:rPr lang="fr-FR" sz="2400" dirty="0" smtClean="0"/>
              <a:t> 0,5) : partiel commun à tous les étudiants</a:t>
            </a:r>
          </a:p>
          <a:p>
            <a:endParaRPr lang="fr-FR" sz="1000" dirty="0" smtClean="0"/>
          </a:p>
          <a:p>
            <a:r>
              <a:rPr lang="fr-FR" sz="2400" dirty="0" smtClean="0"/>
              <a:t>Examen terminal (</a:t>
            </a:r>
            <a:r>
              <a:rPr lang="fr-FR" sz="2400" dirty="0" err="1" smtClean="0"/>
              <a:t>coeff</a:t>
            </a:r>
            <a:r>
              <a:rPr lang="fr-FR" sz="2400" dirty="0" smtClean="0"/>
              <a:t> 1) sans documents</a:t>
            </a:r>
          </a:p>
          <a:p>
            <a:endParaRPr lang="fr-FR" sz="1000" dirty="0" smtClean="0"/>
          </a:p>
          <a:p>
            <a:r>
              <a:rPr lang="fr-FR" sz="2400" b="1" i="1" dirty="0" smtClean="0"/>
              <a:t>Gros travail de conception des examens (prise en compte de tous les objectifs)</a:t>
            </a:r>
            <a:endParaRPr lang="fr-F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Bilan général</a:t>
            </a:r>
            <a:endParaRPr lang="fr-FR" sz="28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1268760"/>
            <a:ext cx="748883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 de méthode révolutionnaire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/>
              <a:t>Une équipe pédagogique soudée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Bilan général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258816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i="1" dirty="0" smtClean="0"/>
              <a:t>Travail plus régulier ?</a:t>
            </a:r>
          </a:p>
          <a:p>
            <a:pPr>
              <a:buNone/>
            </a:pPr>
            <a:r>
              <a:rPr lang="fr-FR" b="1" i="1" dirty="0" smtClean="0"/>
              <a:t>OUI !</a:t>
            </a:r>
          </a:p>
          <a:p>
            <a:r>
              <a:rPr lang="fr-FR" sz="2400" dirty="0" smtClean="0"/>
              <a:t>Tests en ligne</a:t>
            </a:r>
          </a:p>
          <a:p>
            <a:r>
              <a:rPr lang="fr-FR" sz="2400" dirty="0" smtClean="0"/>
              <a:t>Rôle essentiel de l’évaluation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2040" y="1268761"/>
            <a:ext cx="4038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i="1" dirty="0" smtClean="0"/>
              <a:t>Etudiants plus actifs ?</a:t>
            </a:r>
          </a:p>
          <a:p>
            <a:pPr>
              <a:buNone/>
            </a:pPr>
            <a:r>
              <a:rPr lang="fr-FR" b="1" i="1" dirty="0" smtClean="0"/>
              <a:t>OUI !</a:t>
            </a:r>
          </a:p>
          <a:p>
            <a:r>
              <a:rPr lang="fr-FR" sz="2400" dirty="0" smtClean="0"/>
              <a:t>Moins de CM</a:t>
            </a:r>
          </a:p>
          <a:p>
            <a:r>
              <a:rPr lang="fr-FR" sz="2400" dirty="0" smtClean="0"/>
              <a:t>Travail en petits groupes</a:t>
            </a:r>
          </a:p>
          <a:p>
            <a:r>
              <a:rPr lang="fr-FR" sz="2400" dirty="0" smtClean="0"/>
              <a:t>Diversification des pratiques</a:t>
            </a:r>
            <a:endParaRPr lang="fr-FR" sz="24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39552" y="4293096"/>
            <a:ext cx="7848872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Bonus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plus de plaisir pour enseignants et étudiants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UE dont le fonctionnement est apprécié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309</Words>
  <Application>Microsoft Office PowerPoint</Application>
  <PresentationFormat>Affichage à l'écran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Bilan d’une restructuration d’un enseignement de L2 et de quelques innovations (Philippe Brulard – UFR PHITEM – UJF Grenoble)</vt:lpstr>
      <vt:lpstr>Point de départ</vt:lpstr>
      <vt:lpstr>Quels objectifs ?</vt:lpstr>
      <vt:lpstr>Nouveau format</vt:lpstr>
      <vt:lpstr>Nouveau format</vt:lpstr>
      <vt:lpstr>Des TD variés </vt:lpstr>
      <vt:lpstr>Evaluations</vt:lpstr>
      <vt:lpstr>Bilan général</vt:lpstr>
      <vt:lpstr>Bilan général</vt:lpstr>
      <vt:lpstr>Les étudiants sont-ils meilleurs qu’avant ?</vt:lpstr>
      <vt:lpstr>Résultats de l’UE </vt:lpstr>
    </vt:vector>
  </TitlesOfParts>
  <Company>UFR PhITEM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PHY244 – Vibrations, ondes, optique ondulatoire Quelques aménagements pédagogiques</dc:title>
  <dc:creator>Philippe-BRULARD</dc:creator>
  <cp:lastModifiedBy>Philippe-BRULARD</cp:lastModifiedBy>
  <cp:revision>58</cp:revision>
  <dcterms:created xsi:type="dcterms:W3CDTF">2015-05-21T13:13:39Z</dcterms:created>
  <dcterms:modified xsi:type="dcterms:W3CDTF">2015-07-04T14:17:39Z</dcterms:modified>
</cp:coreProperties>
</file>