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0" r:id="rId1"/>
  </p:sldMasterIdLst>
  <p:notesMasterIdLst>
    <p:notesMasterId r:id="rId35"/>
  </p:notesMasterIdLst>
  <p:sldIdLst>
    <p:sldId id="256" r:id="rId2"/>
    <p:sldId id="275" r:id="rId3"/>
    <p:sldId id="276" r:id="rId4"/>
    <p:sldId id="321" r:id="rId5"/>
    <p:sldId id="270" r:id="rId6"/>
    <p:sldId id="271" r:id="rId7"/>
    <p:sldId id="287" r:id="rId8"/>
    <p:sldId id="290" r:id="rId9"/>
    <p:sldId id="323" r:id="rId10"/>
    <p:sldId id="282" r:id="rId11"/>
    <p:sldId id="304" r:id="rId12"/>
    <p:sldId id="306" r:id="rId13"/>
    <p:sldId id="308" r:id="rId14"/>
    <p:sldId id="299" r:id="rId15"/>
    <p:sldId id="257" r:id="rId16"/>
    <p:sldId id="262" r:id="rId17"/>
    <p:sldId id="269" r:id="rId18"/>
    <p:sldId id="289" r:id="rId19"/>
    <p:sldId id="314" r:id="rId20"/>
    <p:sldId id="285" r:id="rId21"/>
    <p:sldId id="288" r:id="rId22"/>
    <p:sldId id="313" r:id="rId23"/>
    <p:sldId id="317" r:id="rId24"/>
    <p:sldId id="316" r:id="rId25"/>
    <p:sldId id="320" r:id="rId26"/>
    <p:sldId id="324" r:id="rId27"/>
    <p:sldId id="315" r:id="rId28"/>
    <p:sldId id="322" r:id="rId29"/>
    <p:sldId id="266" r:id="rId30"/>
    <p:sldId id="283" r:id="rId31"/>
    <p:sldId id="293" r:id="rId32"/>
    <p:sldId id="318" r:id="rId33"/>
    <p:sldId id="319" r:id="rId3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47" autoAdjust="0"/>
    <p:restoredTop sz="79396" autoAdjust="0"/>
  </p:normalViewPr>
  <p:slideViewPr>
    <p:cSldViewPr>
      <p:cViewPr>
        <p:scale>
          <a:sx n="60" d="100"/>
          <a:sy n="60" d="100"/>
        </p:scale>
        <p:origin x="-1470" y="0"/>
      </p:cViewPr>
      <p:guideLst>
        <p:guide orient="horz" pos="2160"/>
        <p:guide pos="2880"/>
      </p:guideLst>
    </p:cSldViewPr>
  </p:slideViewPr>
  <p:outlineViewPr>
    <p:cViewPr>
      <p:scale>
        <a:sx n="33" d="100"/>
        <a:sy n="33" d="100"/>
      </p:scale>
      <p:origin x="0" y="1203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C30FE9-3F81-43C5-B40C-385E4F406A45}" type="datetimeFigureOut">
              <a:rPr lang="fr-FR" smtClean="0"/>
              <a:t>06/07/2015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1411C5-DA99-4143-89A1-F698F247108A}" type="slidenum">
              <a:rPr lang="fr-FR" smtClean="0"/>
              <a:t>‹N°›</a:t>
            </a:fld>
            <a:endParaRPr lang="fr-FR"/>
          </a:p>
        </p:txBody>
      </p:sp>
    </p:spTree>
    <p:extLst>
      <p:ext uri="{BB962C8B-B14F-4D97-AF65-F5344CB8AC3E}">
        <p14:creationId xmlns:p14="http://schemas.microsoft.com/office/powerpoint/2010/main" val="1005665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fr-FR" dirty="0" smtClean="0"/>
              <a:t>Objectifs de cette communication</a:t>
            </a:r>
          </a:p>
          <a:p>
            <a:pPr marL="0" indent="0">
              <a:buNone/>
            </a:pPr>
            <a:r>
              <a:rPr lang="fr-FR" dirty="0" smtClean="0"/>
              <a:t>Présenter et discuter un certain nombre d’« outils » développés par la didactique de la physique qui peuvent alimenter la réflexion sur l’enseignement de la physique à l’Université</a:t>
            </a:r>
          </a:p>
          <a:p>
            <a:pPr marL="0" indent="0">
              <a:buNone/>
            </a:pPr>
            <a:endParaRPr lang="fr-FR" dirty="0" smtClean="0"/>
          </a:p>
          <a:p>
            <a:pPr marL="0" indent="0">
              <a:buNone/>
            </a:pPr>
            <a:r>
              <a:rPr lang="fr-FR" dirty="0" smtClean="0"/>
              <a:t>Origine des recherches en didactique de la physique</a:t>
            </a:r>
            <a:r>
              <a:rPr lang="fr-FR" baseline="0" dirty="0" smtClean="0"/>
              <a:t> </a:t>
            </a:r>
            <a:r>
              <a:rPr lang="fr-FR" dirty="0" smtClean="0"/>
              <a:t>? A priori non</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La recherche sur l'enseignement et l'apprentissage de la physique a commencé au début des années 1970 et a été structurée et développée par des chercheurs en physique, tels que Jean-Jacques Dupin, Jean-Louis </a:t>
            </a:r>
            <a:r>
              <a:rPr lang="fr-FR" sz="1200" kern="1200" dirty="0" err="1" smtClean="0">
                <a:solidFill>
                  <a:schemeClr val="tx1"/>
                </a:solidFill>
                <a:effectLst/>
                <a:latin typeface="+mn-lt"/>
                <a:ea typeface="+mn-ea"/>
                <a:cs typeface="+mn-cs"/>
              </a:rPr>
              <a:t>Martinand</a:t>
            </a:r>
            <a:r>
              <a:rPr lang="fr-FR" sz="1200" kern="1200" dirty="0" smtClean="0">
                <a:solidFill>
                  <a:schemeClr val="tx1"/>
                </a:solidFill>
                <a:effectLst/>
                <a:latin typeface="+mn-lt"/>
                <a:ea typeface="+mn-ea"/>
                <a:cs typeface="+mn-cs"/>
              </a:rPr>
              <a:t>, Andrée </a:t>
            </a:r>
            <a:r>
              <a:rPr lang="fr-FR" sz="1200" kern="1200" dirty="0" err="1" smtClean="0">
                <a:solidFill>
                  <a:schemeClr val="tx1"/>
                </a:solidFill>
                <a:effectLst/>
                <a:latin typeface="+mn-lt"/>
                <a:ea typeface="+mn-ea"/>
                <a:cs typeface="+mn-cs"/>
              </a:rPr>
              <a:t>Tiberghein</a:t>
            </a:r>
            <a:r>
              <a:rPr lang="fr-FR" sz="1200" kern="1200" dirty="0" smtClean="0">
                <a:solidFill>
                  <a:schemeClr val="tx1"/>
                </a:solidFill>
                <a:effectLst/>
                <a:latin typeface="+mn-lt"/>
                <a:ea typeface="+mn-ea"/>
                <a:cs typeface="+mn-cs"/>
              </a:rPr>
              <a:t> ou Laurence </a:t>
            </a:r>
            <a:r>
              <a:rPr lang="fr-FR" sz="1200" kern="1200" dirty="0" err="1" smtClean="0">
                <a:solidFill>
                  <a:schemeClr val="tx1"/>
                </a:solidFill>
                <a:effectLst/>
                <a:latin typeface="+mn-lt"/>
                <a:ea typeface="+mn-ea"/>
                <a:cs typeface="+mn-cs"/>
              </a:rPr>
              <a:t>Viennot</a:t>
            </a:r>
            <a:r>
              <a:rPr lang="fr-FR" sz="1200" kern="1200" dirty="0" smtClean="0">
                <a:solidFill>
                  <a:schemeClr val="tx1"/>
                </a:solidFill>
                <a:effectLst/>
                <a:latin typeface="+mn-lt"/>
                <a:ea typeface="+mn-ea"/>
                <a:cs typeface="+mn-cs"/>
              </a:rPr>
              <a:t>, soucieux de comprendre comment les étudiants apprennent et comprennent les lois, concepts et principes qui fondent la physique. Parmi les travaux fondateurs, on peut citer en particulier ceux de Halbwachs [3] qui définit et distingue la physique du physicien, la physique du maître et la physique de l'élève. Cette distinction pose la question de la transposition de la physique du physicien en contexte d'enseignement scolaire ou universitaire. En France, il est souvent considéré que la communauté des chercheurs sur l'enseignement de la physique est réellement née lors des rencontres des Ateliers d'été à La </a:t>
            </a:r>
            <a:r>
              <a:rPr lang="fr-FR" sz="1200" kern="1200" dirty="0" err="1" smtClean="0">
                <a:solidFill>
                  <a:schemeClr val="tx1"/>
                </a:solidFill>
                <a:effectLst/>
                <a:latin typeface="+mn-lt"/>
                <a:ea typeface="+mn-ea"/>
                <a:cs typeface="+mn-cs"/>
              </a:rPr>
              <a:t>Londe</a:t>
            </a:r>
            <a:r>
              <a:rPr lang="fr-FR" sz="1200" kern="1200" dirty="0" smtClean="0">
                <a:solidFill>
                  <a:schemeClr val="tx1"/>
                </a:solidFill>
                <a:effectLst/>
                <a:latin typeface="+mn-lt"/>
                <a:ea typeface="+mn-ea"/>
                <a:cs typeface="+mn-cs"/>
              </a:rPr>
              <a:t> les Maures en 1983 et a pris le nom, peut-être ambigu de didactique de la physique [4]. La communauté anglo-saxonne a conservé le nom de « </a:t>
            </a:r>
            <a:r>
              <a:rPr lang="fr-FR" sz="1200" kern="1200" dirty="0" err="1" smtClean="0">
                <a:solidFill>
                  <a:schemeClr val="tx1"/>
                </a:solidFill>
                <a:effectLst/>
                <a:latin typeface="+mn-lt"/>
                <a:ea typeface="+mn-ea"/>
                <a:cs typeface="+mn-cs"/>
              </a:rPr>
              <a:t>Physics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education</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research</a:t>
            </a:r>
            <a:r>
              <a:rPr lang="fr-FR" sz="1200" kern="1200" dirty="0" smtClean="0">
                <a:solidFill>
                  <a:schemeClr val="tx1"/>
                </a:solidFill>
                <a:effectLst/>
                <a:latin typeface="+mn-lt"/>
                <a:ea typeface="+mn-ea"/>
                <a:cs typeface="+mn-cs"/>
              </a:rPr>
              <a:t> »</a:t>
            </a:r>
          </a:p>
          <a:p>
            <a:pPr marL="0" indent="0">
              <a:buNone/>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901411C5-DA99-4143-89A1-F698F247108A}" type="slidenum">
              <a:rPr lang="fr-FR" smtClean="0"/>
              <a:t>1</a:t>
            </a:fld>
            <a:endParaRPr lang="fr-FR"/>
          </a:p>
        </p:txBody>
      </p:sp>
    </p:spTree>
    <p:extLst>
      <p:ext uri="{BB962C8B-B14F-4D97-AF65-F5344CB8AC3E}">
        <p14:creationId xmlns:p14="http://schemas.microsoft.com/office/powerpoint/2010/main" val="2966965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Idée de raisonnement local (semble dépassé mais revient au galop)</a:t>
            </a:r>
          </a:p>
          <a:p>
            <a:endParaRPr lang="fr-FR" dirty="0" smtClean="0"/>
          </a:p>
          <a:p>
            <a:r>
              <a:rPr lang="fr-FR" dirty="0" err="1" smtClean="0"/>
              <a:t>Closset</a:t>
            </a:r>
            <a:r>
              <a:rPr lang="fr-FR" dirty="0" smtClean="0"/>
              <a:t> : « le raisonnement séquentiel ne disparait</a:t>
            </a:r>
            <a:r>
              <a:rPr lang="fr-FR" baseline="0" dirty="0" smtClean="0"/>
              <a:t> pas, il se transpose »</a:t>
            </a:r>
            <a:endParaRPr lang="fr-FR" dirty="0"/>
          </a:p>
        </p:txBody>
      </p:sp>
      <p:sp>
        <p:nvSpPr>
          <p:cNvPr id="4" name="Espace réservé du numéro de diapositive 3"/>
          <p:cNvSpPr>
            <a:spLocks noGrp="1"/>
          </p:cNvSpPr>
          <p:nvPr>
            <p:ph type="sldNum" sz="quarter" idx="10"/>
          </p:nvPr>
        </p:nvSpPr>
        <p:spPr/>
        <p:txBody>
          <a:bodyPr/>
          <a:lstStyle/>
          <a:p>
            <a:fld id="{901411C5-DA99-4143-89A1-F698F247108A}" type="slidenum">
              <a:rPr lang="fr-FR" smtClean="0"/>
              <a:t>10</a:t>
            </a:fld>
            <a:endParaRPr lang="fr-FR"/>
          </a:p>
        </p:txBody>
      </p:sp>
    </p:spTree>
    <p:extLst>
      <p:ext uri="{BB962C8B-B14F-4D97-AF65-F5344CB8AC3E}">
        <p14:creationId xmlns:p14="http://schemas.microsoft.com/office/powerpoint/2010/main" val="1494102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Les étudiants établissent</a:t>
            </a:r>
            <a:r>
              <a:rPr lang="fr-FR" baseline="0" dirty="0" smtClean="0"/>
              <a:t> une relation entre force et vitesse : il doit y avoir une force dans le sens du mouvement.</a:t>
            </a:r>
            <a:r>
              <a:rPr lang="fr-FR" altLang="fr-FR"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dirty="0" smtClean="0"/>
              <a:t>Difficultés liées au pri</a:t>
            </a:r>
            <a:r>
              <a:rPr lang="fr-FR" altLang="fr-FR" baseline="0" dirty="0" smtClean="0"/>
              <a:t>ncipe d’inertie</a:t>
            </a:r>
            <a:endParaRPr lang="fr-FR" alt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dirty="0" smtClean="0"/>
              <a:t>En l’absence de mouvement, point de question, mais si un mouvement est là de façon bien évidente, il faut bien lui trouver une cause. </a:t>
            </a:r>
          </a:p>
          <a:p>
            <a:endParaRPr lang="fr-FR" dirty="0"/>
          </a:p>
        </p:txBody>
      </p:sp>
      <p:sp>
        <p:nvSpPr>
          <p:cNvPr id="4" name="Espace réservé du numéro de diapositive 3"/>
          <p:cNvSpPr>
            <a:spLocks noGrp="1"/>
          </p:cNvSpPr>
          <p:nvPr>
            <p:ph type="sldNum" sz="quarter" idx="10"/>
          </p:nvPr>
        </p:nvSpPr>
        <p:spPr/>
        <p:txBody>
          <a:bodyPr/>
          <a:lstStyle/>
          <a:p>
            <a:fld id="{901411C5-DA99-4143-89A1-F698F247108A}" type="slidenum">
              <a:rPr lang="fr-FR" smtClean="0"/>
              <a:t>11</a:t>
            </a:fld>
            <a:endParaRPr lang="fr-FR"/>
          </a:p>
        </p:txBody>
      </p:sp>
    </p:spTree>
    <p:extLst>
      <p:ext uri="{BB962C8B-B14F-4D97-AF65-F5344CB8AC3E}">
        <p14:creationId xmlns:p14="http://schemas.microsoft.com/office/powerpoint/2010/main" val="660898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fr-FR" dirty="0" smtClean="0">
                <a:cs typeface="Times New Roman" charset="0"/>
              </a:rPr>
              <a:t>Difficultés liées à la</a:t>
            </a:r>
            <a:r>
              <a:rPr lang="fr-FR" altLang="fr-FR" baseline="0" dirty="0" smtClean="0">
                <a:cs typeface="Times New Roman" charset="0"/>
              </a:rPr>
              <a:t> loi </a:t>
            </a:r>
            <a:r>
              <a:rPr lang="fr-FR" altLang="fr-FR" dirty="0" smtClean="0">
                <a:cs typeface="Times New Roman" charset="0"/>
              </a:rPr>
              <a:t>des actions réciproques n’est pas correctement maîtrisée par les étudiants, même</a:t>
            </a:r>
            <a:r>
              <a:rPr lang="fr-FR" altLang="fr-FR" baseline="0" dirty="0" smtClean="0">
                <a:cs typeface="Times New Roman" charset="0"/>
              </a:rPr>
              <a:t> après enseignement de la mécanique.</a:t>
            </a:r>
            <a:r>
              <a:rPr lang="fr-FR" altLang="fr-FR" dirty="0" smtClean="0">
                <a:cs typeface="Times New Roman"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dirty="0" smtClean="0">
                <a:cs typeface="Times New Roman" charset="0"/>
              </a:rPr>
              <a:t>Moins de la moitié des étudiants de début de 2</a:t>
            </a:r>
            <a:r>
              <a:rPr lang="fr-FR" altLang="fr-FR" baseline="30000" dirty="0" smtClean="0">
                <a:cs typeface="Times New Roman" charset="0"/>
              </a:rPr>
              <a:t>ème</a:t>
            </a:r>
            <a:r>
              <a:rPr lang="fr-FR" altLang="fr-FR" dirty="0" smtClean="0">
                <a:cs typeface="Times New Roman" charset="0"/>
              </a:rPr>
              <a:t> année mobilisent le principe des actions réciproques dans cette question formulée en langage commun.</a:t>
            </a:r>
            <a:r>
              <a:rPr lang="fr-FR" altLang="fr-FR" dirty="0" smtClean="0"/>
              <a:t> </a:t>
            </a:r>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200" dirty="0" smtClean="0"/>
              <a:t>En l’absence de mouvement, point de question, mais si un mouvement est là de façon bien évidente, il faut bien lui trouver une cause. </a:t>
            </a:r>
          </a:p>
          <a:p>
            <a:endParaRPr lang="fr-FR" dirty="0" smtClean="0"/>
          </a:p>
          <a:p>
            <a:r>
              <a:rPr lang="fr-FR" dirty="0" smtClean="0"/>
              <a:t>Toujours idée de nécessité de cause au mouvement, </a:t>
            </a:r>
            <a:r>
              <a:rPr lang="fr-FR" dirty="0" err="1" smtClean="0"/>
              <a:t>pb</a:t>
            </a:r>
            <a:r>
              <a:rPr lang="fr-FR" baseline="0" dirty="0" smtClean="0"/>
              <a:t> à isoler un système</a:t>
            </a:r>
            <a:endParaRPr lang="fr-FR" dirty="0"/>
          </a:p>
        </p:txBody>
      </p:sp>
      <p:sp>
        <p:nvSpPr>
          <p:cNvPr id="4" name="Espace réservé du numéro de diapositive 3"/>
          <p:cNvSpPr>
            <a:spLocks noGrp="1"/>
          </p:cNvSpPr>
          <p:nvPr>
            <p:ph type="sldNum" sz="quarter" idx="10"/>
          </p:nvPr>
        </p:nvSpPr>
        <p:spPr/>
        <p:txBody>
          <a:bodyPr/>
          <a:lstStyle/>
          <a:p>
            <a:fld id="{901411C5-DA99-4143-89A1-F698F247108A}" type="slidenum">
              <a:rPr lang="fr-FR" smtClean="0"/>
              <a:t>12</a:t>
            </a:fld>
            <a:endParaRPr lang="fr-FR"/>
          </a:p>
        </p:txBody>
      </p:sp>
    </p:spTree>
    <p:extLst>
      <p:ext uri="{BB962C8B-B14F-4D97-AF65-F5344CB8AC3E}">
        <p14:creationId xmlns:p14="http://schemas.microsoft.com/office/powerpoint/2010/main" val="1504377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en-US" altLang="fr-FR" dirty="0" smtClean="0">
                <a:cs typeface="Times New Roman" charset="0"/>
              </a:rPr>
              <a:t>La conception </a:t>
            </a:r>
            <a:r>
              <a:rPr lang="en-US" altLang="fr-FR" dirty="0" err="1" smtClean="0">
                <a:cs typeface="Times New Roman" charset="0"/>
              </a:rPr>
              <a:t>erronée</a:t>
            </a:r>
            <a:r>
              <a:rPr lang="en-US" altLang="fr-FR" dirty="0" smtClean="0">
                <a:cs typeface="Times New Roman" charset="0"/>
              </a:rPr>
              <a:t> du </a:t>
            </a:r>
            <a:r>
              <a:rPr lang="en-US" altLang="fr-FR" dirty="0" err="1" smtClean="0">
                <a:cs typeface="Times New Roman" charset="0"/>
              </a:rPr>
              <a:t>mouvement</a:t>
            </a:r>
            <a:r>
              <a:rPr lang="en-US" altLang="fr-FR" dirty="0" smtClean="0">
                <a:cs typeface="Times New Roman" charset="0"/>
              </a:rPr>
              <a:t> </a:t>
            </a:r>
            <a:r>
              <a:rPr lang="en-US" altLang="fr-FR" dirty="0" err="1" smtClean="0">
                <a:cs typeface="Times New Roman" charset="0"/>
              </a:rPr>
              <a:t>comme</a:t>
            </a:r>
            <a:r>
              <a:rPr lang="en-US" altLang="fr-FR" dirty="0" smtClean="0">
                <a:cs typeface="Times New Roman" charset="0"/>
              </a:rPr>
              <a:t> </a:t>
            </a:r>
            <a:r>
              <a:rPr lang="en-US" altLang="fr-FR" dirty="0" err="1" smtClean="0">
                <a:cs typeface="Times New Roman" charset="0"/>
              </a:rPr>
              <a:t>épuisant</a:t>
            </a:r>
            <a:r>
              <a:rPr lang="en-US" altLang="fr-FR" dirty="0" smtClean="0">
                <a:cs typeface="Times New Roman" charset="0"/>
              </a:rPr>
              <a:t> un capital </a:t>
            </a:r>
            <a:r>
              <a:rPr lang="en-US" altLang="fr-FR" dirty="0" err="1" smtClean="0">
                <a:cs typeface="Times New Roman" charset="0"/>
              </a:rPr>
              <a:t>est</a:t>
            </a:r>
            <a:r>
              <a:rPr lang="en-US" altLang="fr-FR" dirty="0" smtClean="0">
                <a:cs typeface="Times New Roman" charset="0"/>
              </a:rPr>
              <a:t> </a:t>
            </a:r>
            <a:r>
              <a:rPr lang="en-US" altLang="fr-FR" sz="1200" dirty="0" smtClean="0">
                <a:latin typeface="+mn-lt"/>
                <a:cs typeface="Times New Roman" charset="0"/>
              </a:rPr>
              <a:t>encore </a:t>
            </a:r>
            <a:r>
              <a:rPr lang="en-US" altLang="fr-FR" sz="1200" dirty="0" err="1" smtClean="0">
                <a:latin typeface="+mn-lt"/>
                <a:cs typeface="Times New Roman" charset="0"/>
              </a:rPr>
              <a:t>présente</a:t>
            </a:r>
            <a:r>
              <a:rPr lang="en-US" altLang="fr-FR" sz="1200" dirty="0" smtClean="0">
                <a:latin typeface="+mn-lt"/>
                <a:cs typeface="Times New Roman" charset="0"/>
              </a:rPr>
              <a:t> pour plus de…</a:t>
            </a:r>
          </a:p>
          <a:p>
            <a:pPr algn="just"/>
            <a:endParaRPr lang="en-US" altLang="fr-FR" dirty="0" smtClean="0">
              <a:cs typeface="Times New Roman"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fr-FR" altLang="fr-FR" sz="1200" dirty="0" smtClean="0"/>
              <a:t>Tonus attribué à l’objet</a:t>
            </a:r>
          </a:p>
          <a:p>
            <a:pPr marL="0" marR="0" indent="0" algn="just" defTabSz="914400" rtl="0" eaLnBrk="1" fontAlgn="auto" latinLnBrk="0" hangingPunct="1">
              <a:lnSpc>
                <a:spcPct val="100000"/>
              </a:lnSpc>
              <a:spcBef>
                <a:spcPts val="0"/>
              </a:spcBef>
              <a:spcAft>
                <a:spcPts val="0"/>
              </a:spcAft>
              <a:buClrTx/>
              <a:buSzTx/>
              <a:buFontTx/>
              <a:buNone/>
              <a:tabLst/>
              <a:defRPr/>
            </a:pPr>
            <a:endParaRPr lang="fr-FR" altLang="fr-FR" sz="1200" dirty="0" smtClean="0"/>
          </a:p>
          <a:p>
            <a:pPr algn="just"/>
            <a:r>
              <a:rPr lang="fr-FR" sz="1200" dirty="0" smtClean="0">
                <a:latin typeface="+mn-lt"/>
              </a:rPr>
              <a:t>Force = cause = décalage dans le temps </a:t>
            </a:r>
          </a:p>
          <a:p>
            <a:pPr algn="just"/>
            <a:endParaRPr lang="fr-FR" sz="1200" dirty="0" smtClean="0">
              <a:latin typeface="+mn-lt"/>
            </a:endParaRPr>
          </a:p>
          <a:p>
            <a:pPr eaLnBrk="1" hangingPunct="1">
              <a:defRPr/>
            </a:pPr>
            <a:r>
              <a:rPr lang="fr-FR" altLang="fr-FR" sz="1200" dirty="0" smtClean="0"/>
              <a:t>simultanéité/difficultés</a:t>
            </a:r>
          </a:p>
          <a:p>
            <a:pPr eaLnBrk="1" hangingPunct="1">
              <a:defRPr/>
            </a:pPr>
            <a:endParaRPr lang="fr-FR" altLang="fr-FR"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200" dirty="0" smtClean="0"/>
              <a:t>Aspect temporel : une loi ... est une loi et non une histoire où les causes précèdent les effets </a:t>
            </a:r>
          </a:p>
          <a:p>
            <a:pPr eaLnBrk="1" hangingPunct="1">
              <a:defRPr/>
            </a:pPr>
            <a:endParaRPr lang="fr-FR" altLang="fr-FR" sz="1200" dirty="0" smtClean="0"/>
          </a:p>
          <a:p>
            <a:pPr eaLnBrk="1" hangingPunct="1">
              <a:defRPr/>
            </a:pPr>
            <a:r>
              <a:rPr lang="fr-FR" altLang="fr-FR" sz="1200" dirty="0" smtClean="0"/>
              <a:t>l’objet stocke une cause antérieure de </a:t>
            </a:r>
            <a:r>
              <a:rPr lang="fr-FR" altLang="fr-FR" sz="1200" dirty="0" err="1" smtClean="0"/>
              <a:t>mvt</a:t>
            </a:r>
            <a:r>
              <a:rPr lang="fr-FR" altLang="fr-FR" sz="1200" dirty="0" smtClean="0"/>
              <a:t>, sous la forme d’une notion dynamique mal différentiée, « la force de »</a:t>
            </a:r>
          </a:p>
          <a:p>
            <a:pPr eaLnBrk="1" hangingPunct="1">
              <a:defRPr/>
            </a:pPr>
            <a:endParaRPr lang="fr-FR" altLang="fr-FR"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Pour Archimède : une force en plus, pas une interaction</a:t>
            </a:r>
          </a:p>
          <a:p>
            <a:pPr eaLnBrk="1" hangingPunct="1">
              <a:defRPr/>
            </a:pPr>
            <a:endParaRPr lang="fr-FR" altLang="fr-FR" sz="1200" dirty="0" smtClean="0"/>
          </a:p>
          <a:p>
            <a:pPr algn="just"/>
            <a:endParaRPr lang="en-US" altLang="fr-FR" dirty="0">
              <a:cs typeface="Times New Roman" charset="0"/>
            </a:endParaRPr>
          </a:p>
        </p:txBody>
      </p:sp>
      <p:sp>
        <p:nvSpPr>
          <p:cNvPr id="4" name="Espace réservé du numéro de diapositive 3"/>
          <p:cNvSpPr>
            <a:spLocks noGrp="1"/>
          </p:cNvSpPr>
          <p:nvPr>
            <p:ph type="sldNum" sz="quarter" idx="10"/>
          </p:nvPr>
        </p:nvSpPr>
        <p:spPr/>
        <p:txBody>
          <a:bodyPr/>
          <a:lstStyle/>
          <a:p>
            <a:fld id="{901411C5-DA99-4143-89A1-F698F247108A}" type="slidenum">
              <a:rPr lang="fr-FR" smtClean="0"/>
              <a:t>13</a:t>
            </a:fld>
            <a:endParaRPr lang="fr-FR"/>
          </a:p>
        </p:txBody>
      </p:sp>
    </p:spTree>
    <p:extLst>
      <p:ext uri="{BB962C8B-B14F-4D97-AF65-F5344CB8AC3E}">
        <p14:creationId xmlns:p14="http://schemas.microsoft.com/office/powerpoint/2010/main" val="874573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ltLang="fr-FR" dirty="0" smtClean="0"/>
              <a:t>Conjoncturelle : pas les même conceptions selon la situation de questionnement</a:t>
            </a:r>
          </a:p>
          <a:p>
            <a:r>
              <a:rPr lang="fr-FR" altLang="fr-FR" dirty="0" smtClean="0"/>
              <a:t>Elle revient après enseignement</a:t>
            </a:r>
          </a:p>
          <a:p>
            <a:r>
              <a:rPr lang="fr-FR" altLang="fr-FR" dirty="0" smtClean="0"/>
              <a:t>Elle peut être adaptée pour coller à une nouvelle situation</a:t>
            </a:r>
          </a:p>
          <a:p>
            <a:endParaRPr lang="fr-FR" dirty="0"/>
          </a:p>
        </p:txBody>
      </p:sp>
      <p:sp>
        <p:nvSpPr>
          <p:cNvPr id="4" name="Espace réservé du numéro de diapositive 3"/>
          <p:cNvSpPr>
            <a:spLocks noGrp="1"/>
          </p:cNvSpPr>
          <p:nvPr>
            <p:ph type="sldNum" sz="quarter" idx="10"/>
          </p:nvPr>
        </p:nvSpPr>
        <p:spPr/>
        <p:txBody>
          <a:bodyPr/>
          <a:lstStyle/>
          <a:p>
            <a:fld id="{901411C5-DA99-4143-89A1-F698F247108A}" type="slidenum">
              <a:rPr lang="fr-FR" smtClean="0"/>
              <a:t>14</a:t>
            </a:fld>
            <a:endParaRPr lang="fr-FR"/>
          </a:p>
        </p:txBody>
      </p:sp>
    </p:spTree>
    <p:extLst>
      <p:ext uri="{BB962C8B-B14F-4D97-AF65-F5344CB8AC3E}">
        <p14:creationId xmlns:p14="http://schemas.microsoft.com/office/powerpoint/2010/main" val="2908467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200" b="0" dirty="0" smtClean="0"/>
              <a:t>Lumière, image</a:t>
            </a:r>
          </a:p>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200" b="0" dirty="0" smtClean="0"/>
              <a:t>Force de</a:t>
            </a:r>
          </a:p>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200" b="0" dirty="0" smtClean="0"/>
              <a:t>Avec un paquet de grandeurs amalgamées</a:t>
            </a:r>
            <a:r>
              <a:rPr lang="fr-FR" altLang="fr-FR" sz="1200" b="0" baseline="0" dirty="0" smtClean="0"/>
              <a:t> (courant, </a:t>
            </a:r>
            <a:r>
              <a:rPr lang="fr-FR" altLang="fr-FR" sz="1200" b="0" baseline="0" dirty="0" err="1" smtClean="0"/>
              <a:t>élec</a:t>
            </a:r>
            <a:r>
              <a:rPr lang="fr-FR" altLang="fr-FR" sz="1200" b="0" baseline="0" dirty="0" smtClean="0"/>
              <a:t>, force énergie…)</a:t>
            </a:r>
          </a:p>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sz="12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200" b="0" baseline="0" dirty="0" smtClean="0"/>
              <a:t>force</a:t>
            </a:r>
            <a:endParaRPr lang="fr-FR" altLang="fr-FR"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200" b="0" dirty="0" smtClean="0"/>
              <a:t>Image voyageuse, un capital dynamique qui explique le  mouvement. </a:t>
            </a:r>
          </a:p>
          <a:p>
            <a:endParaRPr lang="fr-FR" sz="1200" dirty="0" smtClean="0">
              <a:solidFill>
                <a:schemeClr val="bg1"/>
              </a:solidFill>
            </a:endParaRPr>
          </a:p>
          <a:p>
            <a:r>
              <a:rPr lang="fr-FR" sz="1200" dirty="0" smtClean="0">
                <a:solidFill>
                  <a:schemeClr val="bg1"/>
                </a:solidFill>
              </a:rPr>
              <a:t>Alors moi, si tu me donnes ça, je vois que l'étudiant il ne sait pas, ou il a oublié que chaque point envoie des faisceaux dans toutes les directions de l'espace et que n'importe quel bout de lentille placé à n'importe quel endroit permettra la formation d'une image. Alors je pourrais très bien utiliser cette situation pour savoir s'ils ont compris mais au fond, ça change rien parce qu'il y aura toujours une autre situation qui les prendra à défaut. </a:t>
            </a:r>
            <a:r>
              <a:rPr lang="fr-FR" sz="1200" b="1" dirty="0" smtClean="0">
                <a:solidFill>
                  <a:schemeClr val="bg1"/>
                </a:solidFill>
              </a:rPr>
              <a:t>Moi, ce qui m'intéresse c'est pas la réponse à cette question, c'est pourquoi ils répondent ça de façon générique.</a:t>
            </a:r>
            <a:r>
              <a:rPr lang="fr-FR" sz="1200" dirty="0" smtClean="0">
                <a:solidFill>
                  <a:schemeClr val="bg1"/>
                </a:solidFill>
              </a:rPr>
              <a:t> </a:t>
            </a:r>
          </a:p>
          <a:p>
            <a:endParaRPr lang="fr-FR" sz="1200" dirty="0" smtClean="0">
              <a:solidFill>
                <a:schemeClr val="bg1"/>
              </a:solidFill>
            </a:endParaRPr>
          </a:p>
          <a:p>
            <a:r>
              <a:rPr lang="fr-FR" sz="1200" dirty="0" smtClean="0">
                <a:solidFill>
                  <a:schemeClr val="bg1"/>
                </a:solidFill>
              </a:rPr>
              <a:t>Classes</a:t>
            </a:r>
            <a:r>
              <a:rPr lang="fr-FR" sz="1200" baseline="0" dirty="0" smtClean="0">
                <a:solidFill>
                  <a:schemeClr val="bg1"/>
                </a:solidFill>
              </a:rPr>
              <a:t> de situation</a:t>
            </a:r>
            <a:endParaRPr lang="fr-FR" dirty="0"/>
          </a:p>
        </p:txBody>
      </p:sp>
      <p:sp>
        <p:nvSpPr>
          <p:cNvPr id="4" name="Espace réservé du numéro de diapositive 3"/>
          <p:cNvSpPr>
            <a:spLocks noGrp="1"/>
          </p:cNvSpPr>
          <p:nvPr>
            <p:ph type="sldNum" sz="quarter" idx="10"/>
          </p:nvPr>
        </p:nvSpPr>
        <p:spPr/>
        <p:txBody>
          <a:bodyPr/>
          <a:lstStyle/>
          <a:p>
            <a:fld id="{901411C5-DA99-4143-89A1-F698F247108A}" type="slidenum">
              <a:rPr lang="fr-FR" smtClean="0"/>
              <a:t>15</a:t>
            </a:fld>
            <a:endParaRPr lang="fr-FR"/>
          </a:p>
        </p:txBody>
      </p:sp>
    </p:spTree>
    <p:extLst>
      <p:ext uri="{BB962C8B-B14F-4D97-AF65-F5344CB8AC3E}">
        <p14:creationId xmlns:p14="http://schemas.microsoft.com/office/powerpoint/2010/main" val="1617588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27396E-0C56-415E-835C-8DFA80F4B8B2}" type="slidenum">
              <a:rPr lang="fr-FR" altLang="fr-FR"/>
              <a:pPr/>
              <a:t>16</a:t>
            </a:fld>
            <a:endParaRPr lang="fr-FR" altLang="fr-F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xfrm>
            <a:off x="685800" y="4343400"/>
            <a:ext cx="5486400"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fr-FR" dirty="0" smtClean="0"/>
              <a:t>On n’a pas vraiment</a:t>
            </a:r>
            <a:r>
              <a:rPr lang="fr-FR" altLang="fr-FR" baseline="0" dirty="0" smtClean="0"/>
              <a:t> le choix, on n</a:t>
            </a:r>
            <a:r>
              <a:rPr lang="fr-FR" altLang="fr-FR" dirty="0" smtClean="0"/>
              <a:t>e </a:t>
            </a:r>
            <a:r>
              <a:rPr lang="fr-FR" altLang="fr-FR" dirty="0"/>
              <a:t>pas ignorer les </a:t>
            </a:r>
            <a:r>
              <a:rPr lang="fr-FR" altLang="fr-FR" dirty="0" smtClean="0"/>
              <a:t>conceptions (</a:t>
            </a:r>
            <a:r>
              <a:rPr lang="fr-FR" sz="1200" i="1" dirty="0" smtClean="0"/>
              <a:t>Peut-être qu'on leur demande pas de comprendre la physique)</a:t>
            </a:r>
          </a:p>
          <a:p>
            <a:endParaRPr lang="fr-FR" alt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dirty="0" smtClean="0"/>
              <a:t>Les </a:t>
            </a:r>
            <a:r>
              <a:rPr lang="fr-FR" altLang="fr-FR" u="sng" dirty="0" smtClean="0"/>
              <a:t>conceptions et raisonnements communs des étudiants peuvent se poser en </a:t>
            </a:r>
            <a:r>
              <a:rPr lang="fr-FR" altLang="fr-FR" dirty="0" smtClean="0"/>
              <a:t>obstacle à la connaissance scientifique.</a:t>
            </a:r>
          </a:p>
          <a:p>
            <a:endParaRPr lang="fr-FR" altLang="fr-FR" sz="1200" i="1" dirty="0" smtClean="0"/>
          </a:p>
          <a:p>
            <a:r>
              <a:rPr lang="fr-FR" altLang="fr-FR" sz="1200" i="1" dirty="0" smtClean="0"/>
              <a:t>décentration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usage valorisé par les enseignants interrogés par Cécile pour faciliter l’interactivité</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que certains connaissent ici</a:t>
            </a:r>
          </a:p>
          <a:p>
            <a:endParaRPr lang="fr-FR"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Différents registres, vidéos…</a:t>
            </a:r>
          </a:p>
          <a:p>
            <a:endParaRPr lang="fr-FR" i="1" dirty="0"/>
          </a:p>
        </p:txBody>
      </p:sp>
      <p:sp>
        <p:nvSpPr>
          <p:cNvPr id="4" name="Espace réservé du numéro de diapositive 3"/>
          <p:cNvSpPr>
            <a:spLocks noGrp="1"/>
          </p:cNvSpPr>
          <p:nvPr>
            <p:ph type="sldNum" sz="quarter" idx="10"/>
          </p:nvPr>
        </p:nvSpPr>
        <p:spPr/>
        <p:txBody>
          <a:bodyPr/>
          <a:lstStyle/>
          <a:p>
            <a:fld id="{901411C5-DA99-4143-89A1-F698F247108A}" type="slidenum">
              <a:rPr lang="fr-FR" smtClean="0"/>
              <a:t>17</a:t>
            </a:fld>
            <a:endParaRPr lang="fr-FR"/>
          </a:p>
        </p:txBody>
      </p:sp>
    </p:spTree>
    <p:extLst>
      <p:ext uri="{BB962C8B-B14F-4D97-AF65-F5344CB8AC3E}">
        <p14:creationId xmlns:p14="http://schemas.microsoft.com/office/powerpoint/2010/main" val="3495973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Certains exploitent des situations « contre-intuitives » (</a:t>
            </a:r>
            <a:r>
              <a:rPr lang="fr-FR" dirty="0" err="1" smtClean="0"/>
              <a:t>cf</a:t>
            </a:r>
            <a:r>
              <a:rPr lang="fr-FR" dirty="0" smtClean="0"/>
              <a:t> Cécile)</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r>
              <a:rPr lang="fr-FR" dirty="0" smtClean="0"/>
              <a:t>Peut être couplé à des manips de cours</a:t>
            </a:r>
            <a:endParaRPr lang="fr-FR" dirty="0"/>
          </a:p>
        </p:txBody>
      </p:sp>
      <p:sp>
        <p:nvSpPr>
          <p:cNvPr id="4" name="Espace réservé du numéro de diapositive 3"/>
          <p:cNvSpPr>
            <a:spLocks noGrp="1"/>
          </p:cNvSpPr>
          <p:nvPr>
            <p:ph type="sldNum" sz="quarter" idx="10"/>
          </p:nvPr>
        </p:nvSpPr>
        <p:spPr/>
        <p:txBody>
          <a:bodyPr/>
          <a:lstStyle/>
          <a:p>
            <a:fld id="{901411C5-DA99-4143-89A1-F698F247108A}" type="slidenum">
              <a:rPr lang="fr-FR" smtClean="0"/>
              <a:t>18</a:t>
            </a:fld>
            <a:endParaRPr lang="fr-FR"/>
          </a:p>
        </p:txBody>
      </p:sp>
    </p:spTree>
    <p:extLst>
      <p:ext uri="{BB962C8B-B14F-4D97-AF65-F5344CB8AC3E}">
        <p14:creationId xmlns:p14="http://schemas.microsoft.com/office/powerpoint/2010/main" val="2640736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dirty="0" smtClean="0"/>
              <a:t>Comment un enseignant-chercheur averti des difficultés récurrentes des étudiants (dans un domaine spécifique de la physique) adapte-t-il son enseignement ? </a:t>
            </a:r>
          </a:p>
          <a:p>
            <a:endParaRPr lang="fr-FR" dirty="0"/>
          </a:p>
        </p:txBody>
      </p:sp>
      <p:sp>
        <p:nvSpPr>
          <p:cNvPr id="4" name="Espace réservé du numéro de diapositive 3"/>
          <p:cNvSpPr>
            <a:spLocks noGrp="1"/>
          </p:cNvSpPr>
          <p:nvPr>
            <p:ph type="sldNum" sz="quarter" idx="10"/>
          </p:nvPr>
        </p:nvSpPr>
        <p:spPr/>
        <p:txBody>
          <a:bodyPr/>
          <a:lstStyle/>
          <a:p>
            <a:fld id="{901411C5-DA99-4143-89A1-F698F247108A}" type="slidenum">
              <a:rPr lang="fr-FR" smtClean="0"/>
              <a:t>19</a:t>
            </a:fld>
            <a:endParaRPr lang="fr-FR"/>
          </a:p>
        </p:txBody>
      </p:sp>
    </p:spTree>
    <p:extLst>
      <p:ext uri="{BB962C8B-B14F-4D97-AF65-F5344CB8AC3E}">
        <p14:creationId xmlns:p14="http://schemas.microsoft.com/office/powerpoint/2010/main" val="2547771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 étions pour la plupart des bons élèves, nous aimions la</a:t>
            </a:r>
            <a:r>
              <a:rPr lang="fr-FR" baseline="0" dirty="0" smtClean="0"/>
              <a:t> physique</a:t>
            </a:r>
          </a:p>
          <a:p>
            <a:endParaRPr lang="fr-FR" baseline="0" dirty="0" smtClean="0"/>
          </a:p>
          <a:p>
            <a:r>
              <a:rPr lang="fr-FR" baseline="0" dirty="0" smtClean="0"/>
              <a:t>Il ne s’agit pas de « critiquer » les étudiants, de pointer une quelconque baisse de niveau, ni de blâmer les enseignants qu’ils ont eu « avant »</a:t>
            </a:r>
          </a:p>
          <a:p>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a:t>
            </a:r>
            <a:r>
              <a:rPr lang="fr-FR" baseline="0" dirty="0" smtClean="0"/>
              <a:t>ointer le fait que je ne vais pas présenter de recherche récente mais un panorama sur des recherches anciennes que je vais essayer de mettre en perspective.</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901411C5-DA99-4143-89A1-F698F247108A}" type="slidenum">
              <a:rPr lang="fr-FR" smtClean="0"/>
              <a:t>2</a:t>
            </a:fld>
            <a:endParaRPr lang="fr-FR"/>
          </a:p>
        </p:txBody>
      </p:sp>
    </p:spTree>
    <p:extLst>
      <p:ext uri="{BB962C8B-B14F-4D97-AF65-F5344CB8AC3E}">
        <p14:creationId xmlns:p14="http://schemas.microsoft.com/office/powerpoint/2010/main" val="3575296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Sortir des situations rituelles : craie, 2 rayons par point…</a:t>
            </a:r>
          </a:p>
          <a:p>
            <a:endParaRPr lang="fr-FR" dirty="0" smtClean="0"/>
          </a:p>
          <a:p>
            <a:r>
              <a:rPr lang="fr-FR" dirty="0" smtClean="0"/>
              <a:t>Une petite ampoule placée derrière un</a:t>
            </a:r>
            <a:r>
              <a:rPr lang="fr-FR" baseline="0" dirty="0" smtClean="0"/>
              <a:t> écran dans lequel sont découpées des fentes parallèles produit des traces lumineuses sur le support</a:t>
            </a:r>
          </a:p>
          <a:p>
            <a:r>
              <a:rPr lang="fr-FR" dirty="0" smtClean="0"/>
              <a:t>Le dispositif b permet d’éviter une lecture au premier degré : les traces observées sont dues au phénomène</a:t>
            </a:r>
            <a:r>
              <a:rPr lang="fr-FR" baseline="0" dirty="0" smtClean="0"/>
              <a:t> d’ombres, ce ne sont pas des rayons</a:t>
            </a:r>
            <a:endParaRPr lang="fr-FR" dirty="0"/>
          </a:p>
        </p:txBody>
      </p:sp>
      <p:sp>
        <p:nvSpPr>
          <p:cNvPr id="4" name="Espace réservé du numéro de diapositive 3"/>
          <p:cNvSpPr>
            <a:spLocks noGrp="1"/>
          </p:cNvSpPr>
          <p:nvPr>
            <p:ph type="sldNum" sz="quarter" idx="10"/>
          </p:nvPr>
        </p:nvSpPr>
        <p:spPr/>
        <p:txBody>
          <a:bodyPr/>
          <a:lstStyle/>
          <a:p>
            <a:fld id="{901411C5-DA99-4143-89A1-F698F247108A}" type="slidenum">
              <a:rPr lang="fr-FR" smtClean="0"/>
              <a:t>20</a:t>
            </a:fld>
            <a:endParaRPr lang="fr-FR"/>
          </a:p>
        </p:txBody>
      </p:sp>
    </p:spTree>
    <p:extLst>
      <p:ext uri="{BB962C8B-B14F-4D97-AF65-F5344CB8AC3E}">
        <p14:creationId xmlns:p14="http://schemas.microsoft.com/office/powerpoint/2010/main" val="2547771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01411C5-DA99-4143-89A1-F698F247108A}" type="slidenum">
              <a:rPr lang="fr-FR" smtClean="0"/>
              <a:t>21</a:t>
            </a:fld>
            <a:endParaRPr lang="fr-FR"/>
          </a:p>
        </p:txBody>
      </p:sp>
    </p:spTree>
    <p:extLst>
      <p:ext uri="{BB962C8B-B14F-4D97-AF65-F5344CB8AC3E}">
        <p14:creationId xmlns:p14="http://schemas.microsoft.com/office/powerpoint/2010/main" val="3214401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bilan concernant</a:t>
            </a:r>
            <a:r>
              <a:rPr lang="fr-FR" baseline="0" dirty="0" smtClean="0"/>
              <a:t> le clou lorsqu’il accélère montre que l’interaction marteau clou est d’intensité supérieure à l’interaction </a:t>
            </a:r>
            <a:r>
              <a:rPr lang="fr-FR" baseline="0" dirty="0" err="1" smtClean="0"/>
              <a:t>cloi</a:t>
            </a:r>
            <a:r>
              <a:rPr lang="fr-FR" baseline="0" dirty="0" smtClean="0"/>
              <a:t> planche, mais la loi des actions réciproques s’applique toujours.</a:t>
            </a:r>
            <a:endParaRPr lang="fr-FR" dirty="0"/>
          </a:p>
        </p:txBody>
      </p:sp>
      <p:sp>
        <p:nvSpPr>
          <p:cNvPr id="4" name="Espace réservé du numéro de diapositive 3"/>
          <p:cNvSpPr>
            <a:spLocks noGrp="1"/>
          </p:cNvSpPr>
          <p:nvPr>
            <p:ph type="sldNum" sz="quarter" idx="10"/>
          </p:nvPr>
        </p:nvSpPr>
        <p:spPr/>
        <p:txBody>
          <a:bodyPr/>
          <a:lstStyle/>
          <a:p>
            <a:fld id="{901411C5-DA99-4143-89A1-F698F247108A}" type="slidenum">
              <a:rPr lang="fr-FR" smtClean="0"/>
              <a:t>22</a:t>
            </a:fld>
            <a:endParaRPr lang="fr-FR"/>
          </a:p>
        </p:txBody>
      </p:sp>
    </p:spTree>
    <p:extLst>
      <p:ext uri="{BB962C8B-B14F-4D97-AF65-F5344CB8AC3E}">
        <p14:creationId xmlns:p14="http://schemas.microsoft.com/office/powerpoint/2010/main" val="329601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Alors ? Intermédiaire</a:t>
            </a:r>
          </a:p>
          <a:p>
            <a:r>
              <a:rPr lang="fr-FR" dirty="0" smtClean="0"/>
              <a:t>Donc logique </a:t>
            </a:r>
          </a:p>
          <a:p>
            <a:r>
              <a:rPr lang="fr-FR" dirty="0" smtClean="0"/>
              <a:t>Ensuite</a:t>
            </a:r>
            <a:r>
              <a:rPr lang="fr-FR" baseline="0" dirty="0" smtClean="0"/>
              <a:t> chronologique</a:t>
            </a:r>
          </a:p>
          <a:p>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b="1" dirty="0" smtClean="0">
                <a:cs typeface="Times New Roman" charset="0"/>
              </a:rPr>
              <a:t>Le temps imprègne les formulations explicatives communes.</a:t>
            </a:r>
            <a:endParaRPr lang="fr-FR" altLang="fr-FR" dirty="0" smtClean="0"/>
          </a:p>
          <a:p>
            <a:endParaRPr lang="fr-FR" dirty="0"/>
          </a:p>
        </p:txBody>
      </p:sp>
      <p:sp>
        <p:nvSpPr>
          <p:cNvPr id="4" name="Espace réservé du numéro de diapositive 3"/>
          <p:cNvSpPr>
            <a:spLocks noGrp="1"/>
          </p:cNvSpPr>
          <p:nvPr>
            <p:ph type="sldNum" sz="quarter" idx="10"/>
          </p:nvPr>
        </p:nvSpPr>
        <p:spPr/>
        <p:txBody>
          <a:bodyPr/>
          <a:lstStyle/>
          <a:p>
            <a:fld id="{901411C5-DA99-4143-89A1-F698F247108A}" type="slidenum">
              <a:rPr lang="fr-FR" smtClean="0"/>
              <a:t>23</a:t>
            </a:fld>
            <a:endParaRPr lang="fr-FR"/>
          </a:p>
        </p:txBody>
      </p:sp>
    </p:spTree>
    <p:extLst>
      <p:ext uri="{BB962C8B-B14F-4D97-AF65-F5344CB8AC3E}">
        <p14:creationId xmlns:p14="http://schemas.microsoft.com/office/powerpoint/2010/main" val="3016269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je ne me satisfait pas seulement des articles. J'ai besoin d'éclairages de spécialistes ou de mise en situation.</a:t>
            </a:r>
          </a:p>
          <a:p>
            <a:endParaRPr lang="fr-FR" dirty="0"/>
          </a:p>
        </p:txBody>
      </p:sp>
      <p:sp>
        <p:nvSpPr>
          <p:cNvPr id="4" name="Espace réservé du numéro de diapositive 3"/>
          <p:cNvSpPr>
            <a:spLocks noGrp="1"/>
          </p:cNvSpPr>
          <p:nvPr>
            <p:ph type="sldNum" sz="quarter" idx="10"/>
          </p:nvPr>
        </p:nvSpPr>
        <p:spPr/>
        <p:txBody>
          <a:bodyPr/>
          <a:lstStyle/>
          <a:p>
            <a:fld id="{901411C5-DA99-4143-89A1-F698F247108A}" type="slidenum">
              <a:rPr lang="fr-FR" smtClean="0"/>
              <a:t>24</a:t>
            </a:fld>
            <a:endParaRPr lang="fr-FR"/>
          </a:p>
        </p:txBody>
      </p:sp>
    </p:spTree>
    <p:extLst>
      <p:ext uri="{BB962C8B-B14F-4D97-AF65-F5344CB8AC3E}">
        <p14:creationId xmlns:p14="http://schemas.microsoft.com/office/powerpoint/2010/main" val="614251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01411C5-DA99-4143-89A1-F698F247108A}" type="slidenum">
              <a:rPr lang="fr-FR" smtClean="0"/>
              <a:t>25</a:t>
            </a:fld>
            <a:endParaRPr lang="fr-FR"/>
          </a:p>
        </p:txBody>
      </p:sp>
    </p:spTree>
    <p:extLst>
      <p:ext uri="{BB962C8B-B14F-4D97-AF65-F5344CB8AC3E}">
        <p14:creationId xmlns:p14="http://schemas.microsoft.com/office/powerpoint/2010/main" val="8225591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901411C5-DA99-4143-89A1-F698F247108A}" type="slidenum">
              <a:rPr lang="fr-FR" smtClean="0"/>
              <a:t>26</a:t>
            </a:fld>
            <a:endParaRPr lang="fr-FR"/>
          </a:p>
        </p:txBody>
      </p:sp>
    </p:spTree>
    <p:extLst>
      <p:ext uri="{BB962C8B-B14F-4D97-AF65-F5344CB8AC3E}">
        <p14:creationId xmlns:p14="http://schemas.microsoft.com/office/powerpoint/2010/main" val="1470782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50% dans une population</a:t>
            </a:r>
            <a:r>
              <a:rPr lang="fr-FR" baseline="0" dirty="0" smtClean="0"/>
              <a:t> de futurs profs</a:t>
            </a:r>
          </a:p>
          <a:p>
            <a:endParaRPr lang="fr-FR" baseline="0"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901411C5-DA99-4143-89A1-F698F247108A}" type="slidenum">
              <a:rPr lang="fr-FR" smtClean="0"/>
              <a:t>28</a:t>
            </a:fld>
            <a:endParaRPr lang="fr-FR"/>
          </a:p>
        </p:txBody>
      </p:sp>
    </p:spTree>
    <p:extLst>
      <p:ext uri="{BB962C8B-B14F-4D97-AF65-F5344CB8AC3E}">
        <p14:creationId xmlns:p14="http://schemas.microsoft.com/office/powerpoint/2010/main" val="3638076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 courant de chaleur de O vers x : la première partie ne subit pas l'action de la seconde. »</a:t>
            </a:r>
          </a:p>
          <a:p>
            <a:r>
              <a:rPr lang="fr-FR" sz="1200" kern="1200" dirty="0" smtClean="0">
                <a:solidFill>
                  <a:schemeClr val="tx1"/>
                </a:solidFill>
                <a:effectLst/>
                <a:latin typeface="+mn-lt"/>
                <a:ea typeface="+mn-ea"/>
                <a:cs typeface="+mn-cs"/>
              </a:rPr>
              <a:t>« Le courant de chaleur traverse normalement la partie inchangée de la barre jusqu'au point où commence le changement et où les températures des différents points sont inchangées. »</a:t>
            </a:r>
          </a:p>
          <a:p>
            <a:endParaRPr lang="fr-FR" dirty="0"/>
          </a:p>
        </p:txBody>
      </p:sp>
      <p:sp>
        <p:nvSpPr>
          <p:cNvPr id="4" name="Espace réservé du numéro de diapositive 3"/>
          <p:cNvSpPr>
            <a:spLocks noGrp="1"/>
          </p:cNvSpPr>
          <p:nvPr>
            <p:ph type="sldNum" sz="quarter" idx="10"/>
          </p:nvPr>
        </p:nvSpPr>
        <p:spPr/>
        <p:txBody>
          <a:bodyPr/>
          <a:lstStyle/>
          <a:p>
            <a:fld id="{901411C5-DA99-4143-89A1-F698F247108A}" type="slidenum">
              <a:rPr lang="fr-FR" smtClean="0"/>
              <a:t>29</a:t>
            </a:fld>
            <a:endParaRPr lang="fr-FR"/>
          </a:p>
        </p:txBody>
      </p:sp>
    </p:spTree>
    <p:extLst>
      <p:ext uri="{BB962C8B-B14F-4D97-AF65-F5344CB8AC3E}">
        <p14:creationId xmlns:p14="http://schemas.microsoft.com/office/powerpoint/2010/main" val="42644470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01411C5-DA99-4143-89A1-F698F247108A}" type="slidenum">
              <a:rPr lang="fr-FR" smtClean="0"/>
              <a:t>30</a:t>
            </a:fld>
            <a:endParaRPr lang="fr-FR"/>
          </a:p>
        </p:txBody>
      </p:sp>
    </p:spTree>
    <p:extLst>
      <p:ext uri="{BB962C8B-B14F-4D97-AF65-F5344CB8AC3E}">
        <p14:creationId xmlns:p14="http://schemas.microsoft.com/office/powerpoint/2010/main" val="1073254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fr-FR" i="1" dirty="0" smtClean="0"/>
              <a:t>Commande</a:t>
            </a:r>
          </a:p>
          <a:p>
            <a:pPr marL="0" indent="0">
              <a:buNone/>
            </a:pPr>
            <a:r>
              <a:rPr lang="fr-FR" i="1" dirty="0" smtClean="0"/>
              <a:t>« les conceptions, leur rôle possible, le moyen de les dépister »</a:t>
            </a:r>
          </a:p>
          <a:p>
            <a:endParaRPr lang="fr-FR" dirty="0" smtClean="0"/>
          </a:p>
        </p:txBody>
      </p:sp>
      <p:sp>
        <p:nvSpPr>
          <p:cNvPr id="4" name="Espace réservé du numéro de diapositive 3"/>
          <p:cNvSpPr>
            <a:spLocks noGrp="1"/>
          </p:cNvSpPr>
          <p:nvPr>
            <p:ph type="sldNum" sz="quarter" idx="10"/>
          </p:nvPr>
        </p:nvSpPr>
        <p:spPr/>
        <p:txBody>
          <a:bodyPr/>
          <a:lstStyle/>
          <a:p>
            <a:fld id="{901411C5-DA99-4143-89A1-F698F247108A}" type="slidenum">
              <a:rPr lang="fr-FR" smtClean="0"/>
              <a:t>3</a:t>
            </a:fld>
            <a:endParaRPr lang="fr-FR"/>
          </a:p>
        </p:txBody>
      </p:sp>
    </p:spTree>
    <p:extLst>
      <p:ext uri="{BB962C8B-B14F-4D97-AF65-F5344CB8AC3E}">
        <p14:creationId xmlns:p14="http://schemas.microsoft.com/office/powerpoint/2010/main" val="27508436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01411C5-DA99-4143-89A1-F698F247108A}" type="slidenum">
              <a:rPr lang="fr-FR" smtClean="0"/>
              <a:t>33</a:t>
            </a:fld>
            <a:endParaRPr lang="fr-FR"/>
          </a:p>
        </p:txBody>
      </p:sp>
    </p:spTree>
    <p:extLst>
      <p:ext uri="{BB962C8B-B14F-4D97-AF65-F5344CB8AC3E}">
        <p14:creationId xmlns:p14="http://schemas.microsoft.com/office/powerpoint/2010/main" val="926752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Pas de résultats systématiques mais une relevé de réponses</a:t>
            </a:r>
            <a:r>
              <a:rPr lang="fr-FR" baseline="0" dirty="0" smtClean="0"/>
              <a:t> fréquentes, qu’on retrouve dans des populations variées, au lycée et à l’université.</a:t>
            </a:r>
          </a:p>
          <a:p>
            <a:r>
              <a:rPr lang="fr-FR" baseline="0" dirty="0" smtClean="0"/>
              <a:t>Dans certains cas des valeurs mais pas systématiquement, uniquement pour éclairer mon discours si c’est nécessaire.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901411C5-DA99-4143-89A1-F698F247108A}" type="slidenum">
              <a:rPr lang="fr-FR" smtClean="0"/>
              <a:t>4</a:t>
            </a:fld>
            <a:endParaRPr lang="fr-FR"/>
          </a:p>
        </p:txBody>
      </p:sp>
    </p:spTree>
    <p:extLst>
      <p:ext uri="{BB962C8B-B14F-4D97-AF65-F5344CB8AC3E}">
        <p14:creationId xmlns:p14="http://schemas.microsoft.com/office/powerpoint/2010/main" val="2294248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ltLang="fr-FR" dirty="0" smtClean="0"/>
              <a:t>En l’absence de lentille</a:t>
            </a:r>
            <a:r>
              <a:rPr lang="fr-FR" sz="1200" kern="1200" dirty="0" smtClean="0">
                <a:solidFill>
                  <a:schemeClr val="tx1"/>
                </a:solidFill>
                <a:effectLst/>
                <a:latin typeface="+mn-lt"/>
                <a:ea typeface="+mn-ea"/>
                <a:cs typeface="+mn-cs"/>
              </a:rPr>
              <a:t> les rayons issus d’un point objet divergent à partir de ce point dans toutes les directions et ne se rencontrent plus</a:t>
            </a:r>
            <a:r>
              <a:rPr lang="fr-FR" altLang="fr-FR" dirty="0" smtClean="0"/>
              <a:t>, l’écran est éclairé presque uniformément</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Pour former une image optique, il faut un système optique ou un milieu inhomogène. </a:t>
            </a:r>
            <a:endParaRPr lang="fr-FR" b="1" dirty="0" smtClean="0">
              <a:solidFill>
                <a:srgbClr val="FF0000"/>
              </a:solidFill>
            </a:endParaRPr>
          </a:p>
          <a:p>
            <a:endParaRPr lang="fr-FR" dirty="0"/>
          </a:p>
        </p:txBody>
      </p:sp>
      <p:sp>
        <p:nvSpPr>
          <p:cNvPr id="4" name="Espace réservé du numéro de diapositive 3"/>
          <p:cNvSpPr>
            <a:spLocks noGrp="1"/>
          </p:cNvSpPr>
          <p:nvPr>
            <p:ph type="sldNum" sz="quarter" idx="10"/>
          </p:nvPr>
        </p:nvSpPr>
        <p:spPr/>
        <p:txBody>
          <a:bodyPr/>
          <a:lstStyle/>
          <a:p>
            <a:fld id="{901411C5-DA99-4143-89A1-F698F247108A}" type="slidenum">
              <a:rPr lang="fr-FR" smtClean="0"/>
              <a:t>5</a:t>
            </a:fld>
            <a:endParaRPr lang="fr-FR"/>
          </a:p>
        </p:txBody>
      </p:sp>
    </p:spTree>
    <p:extLst>
      <p:ext uri="{BB962C8B-B14F-4D97-AF65-F5344CB8AC3E}">
        <p14:creationId xmlns:p14="http://schemas.microsoft.com/office/powerpoint/2010/main" val="2403698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On se place en général dans le cas d’un stigmatisme parfait, c’est-à-dire que tout rayon lumineux issu d’un point donné</a:t>
            </a:r>
            <a:r>
              <a:rPr lang="fr-FR" baseline="0" dirty="0" smtClean="0"/>
              <a:t> de l’objet et qui traverse un système optique passe à la sortie par un autre point bien précis, le point image. De ce fait deux rayons connus issus d’un point donné permettent de prédire le trajet de tous les autres rayons issus du même point.</a:t>
            </a:r>
            <a:r>
              <a:rPr lang="fr-FR" sz="1200" kern="1200" dirty="0" smtClean="0">
                <a:solidFill>
                  <a:schemeClr val="tx1"/>
                </a:solidFill>
                <a:effectLst/>
                <a:latin typeface="+mn-lt"/>
                <a:ea typeface="+mn-ea"/>
                <a:cs typeface="+mn-cs"/>
              </a:rPr>
              <a:t> De ce fait une petite partie d’une lentille mince suffit à former l’image de chaque point objet et donc toute l’image d’un objet. Seule la luminosité de l’image est affectée par une réduction de la surface utile de la lentille.</a:t>
            </a:r>
          </a:p>
          <a:p>
            <a:pPr>
              <a:spcBef>
                <a:spcPct val="50000"/>
              </a:spcBef>
            </a:pPr>
            <a:endParaRPr lang="fr-FR" altLang="fr-FR" b="1" dirty="0" smtClean="0"/>
          </a:p>
          <a:p>
            <a:r>
              <a:rPr lang="fr-FR" dirty="0" smtClean="0"/>
              <a:t>Enseignement basé sur des tâches utilisant seulement deux rayons risque de renforcer cette</a:t>
            </a:r>
            <a:r>
              <a:rPr lang="fr-FR" baseline="0" dirty="0" smtClean="0"/>
              <a:t> tendance en proposant « des rails à l’image ».</a:t>
            </a:r>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901411C5-DA99-4143-89A1-F698F247108A}" type="slidenum">
              <a:rPr lang="fr-FR" smtClean="0"/>
              <a:t>6</a:t>
            </a:fld>
            <a:endParaRPr lang="fr-FR"/>
          </a:p>
        </p:txBody>
      </p:sp>
    </p:spTree>
    <p:extLst>
      <p:ext uri="{BB962C8B-B14F-4D97-AF65-F5344CB8AC3E}">
        <p14:creationId xmlns:p14="http://schemas.microsoft.com/office/powerpoint/2010/main" val="2585960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Comment voit-on une image formée par un système optique : avec l’œil à condition que l’image optique se comporte comme n’importe quel objet que l’on voit : il faut que chacun des points de l’image envoie dans l’œil un faisceau de lumière divergent et que l’image soit placée entre le PP et le PR de l’œil de l’observateur. En vision directe, il faut que l’œil soit sur le trajet des faisceaux. </a:t>
            </a:r>
          </a:p>
          <a:p>
            <a:endParaRPr lang="fr-FR" altLang="zh-CN" sz="800" i="1" dirty="0" smtClean="0">
              <a:ea typeface="SimSun" pitchFamily="2" charset="-122"/>
              <a:cs typeface="Times New Roman" panose="02020603050405020304" pitchFamily="18" charset="0"/>
            </a:endParaRPr>
          </a:p>
          <a:p>
            <a:r>
              <a:rPr lang="fr-FR" altLang="zh-CN" sz="1200" dirty="0" smtClean="0">
                <a:ea typeface="SimSun" pitchFamily="2" charset="-122"/>
                <a:cs typeface="Times New Roman" panose="02020603050405020304" pitchFamily="18" charset="0"/>
              </a:rPr>
              <a:t>Lorsqu’ils considèrent qu’on peut voir l’image, la plupart disent qu’il faut placer l’œil à la place de l’écran ou au foyer  image</a:t>
            </a:r>
          </a:p>
          <a:p>
            <a:endParaRPr lang="fr-FR" dirty="0" smtClean="0"/>
          </a:p>
          <a:p>
            <a:r>
              <a:rPr lang="fr-FR" sz="1200" i="1" dirty="0" smtClean="0"/>
              <a:t>« Il</a:t>
            </a:r>
            <a:r>
              <a:rPr lang="fr-FR" sz="1200" i="1" baseline="0" dirty="0" smtClean="0"/>
              <a:t> faut un </a:t>
            </a:r>
            <a:r>
              <a:rPr lang="fr-FR" sz="1200" i="1" dirty="0" smtClean="0"/>
              <a:t>écran pour recueillir l’image »</a:t>
            </a:r>
          </a:p>
          <a:p>
            <a:endParaRPr lang="fr-FR" sz="1200"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Plusieurs questions, avec des « erreurs » récurrentes des étudiants, Origine ?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bg1"/>
                </a:solidFill>
              </a:rPr>
              <a:t>Classes</a:t>
            </a:r>
            <a:r>
              <a:rPr lang="fr-FR" sz="1200" baseline="0" dirty="0" smtClean="0">
                <a:solidFill>
                  <a:schemeClr val="bg1"/>
                </a:solidFill>
              </a:rPr>
              <a:t> de situation</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a:spcBef>
                <a:spcPct val="50000"/>
              </a:spcBef>
            </a:pPr>
            <a:r>
              <a:rPr lang="fr-FR" altLang="fr-FR" dirty="0" smtClean="0"/>
              <a:t>On peut penser que pour certains étudiants l’image est formée dès le départ, elle voyage toute seule vers l’écran. C’est pratiquement un objet qui se déplace et auquel il arrive des aventures en chemin</a:t>
            </a:r>
          </a:p>
          <a:p>
            <a:pPr>
              <a:defRPr/>
            </a:pPr>
            <a:r>
              <a:rPr lang="fr-FR" dirty="0" smtClean="0"/>
              <a:t>L’image est retournée quand elle rencontre un lentille, écornée si on pose un cache sur une partie de la lentille, il faut un écran pour l’arrêter…</a:t>
            </a:r>
          </a:p>
          <a:p>
            <a:endParaRPr lang="fr-FR" sz="1200"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Tendance à matérialiser les objets de la physique, </a:t>
            </a:r>
            <a:r>
              <a:rPr lang="fr-FR" altLang="fr-FR" dirty="0" smtClean="0"/>
              <a:t>besoin de penser en termes d’objets identifiés,</a:t>
            </a:r>
            <a:r>
              <a:rPr lang="fr-FR" dirty="0" smtClean="0"/>
              <a:t> qu’on va retrouver dans d’autres domaines</a:t>
            </a:r>
          </a:p>
          <a:p>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901411C5-DA99-4143-89A1-F698F247108A}" type="slidenum">
              <a:rPr lang="fr-FR" smtClean="0"/>
              <a:t>7</a:t>
            </a:fld>
            <a:endParaRPr lang="fr-FR"/>
          </a:p>
        </p:txBody>
      </p:sp>
    </p:spTree>
    <p:extLst>
      <p:ext uri="{BB962C8B-B14F-4D97-AF65-F5344CB8AC3E}">
        <p14:creationId xmlns:p14="http://schemas.microsoft.com/office/powerpoint/2010/main" val="1799048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Du point de vue de la physique : </a:t>
            </a:r>
            <a:r>
              <a:rPr lang="fr-FR" baseline="0" dirty="0" smtClean="0"/>
              <a:t>(relire) : régime quasi statique.</a:t>
            </a:r>
          </a:p>
          <a:p>
            <a:endParaRPr lang="fr-FR" dirty="0" smtClean="0"/>
          </a:p>
          <a:p>
            <a:r>
              <a:rPr lang="fr-FR" sz="1200" kern="1200" dirty="0" smtClean="0">
                <a:solidFill>
                  <a:schemeClr val="tx1"/>
                </a:solidFill>
                <a:effectLst/>
                <a:latin typeface="+mn-lt"/>
                <a:ea typeface="+mn-ea"/>
                <a:cs typeface="+mn-cs"/>
              </a:rPr>
              <a:t>En physique dans cette situation </a:t>
            </a:r>
            <a:r>
              <a:rPr lang="fr-FR" dirty="0" smtClean="0"/>
              <a:t>on néglige la</a:t>
            </a:r>
            <a:r>
              <a:rPr lang="fr-FR" baseline="0" dirty="0" smtClean="0"/>
              <a:t> durée</a:t>
            </a:r>
            <a:r>
              <a:rPr lang="fr-FR" dirty="0" smtClean="0"/>
              <a:t> de propagation</a:t>
            </a:r>
            <a:r>
              <a:rPr lang="fr-FR" baseline="0" dirty="0" smtClean="0"/>
              <a:t> (</a:t>
            </a:r>
            <a:r>
              <a:rPr lang="fr-FR" sz="1200" kern="1200" dirty="0" smtClean="0">
                <a:solidFill>
                  <a:schemeClr val="tx1"/>
                </a:solidFill>
                <a:effectLst/>
                <a:latin typeface="+mn-lt"/>
                <a:ea typeface="+mn-ea"/>
                <a:cs typeface="+mn-cs"/>
              </a:rPr>
              <a:t>on émet l’hypothèse que  les éléments du système s’informent très rapidement par rapport au temps caractéristique d’évolution de l’ensemble). On parle</a:t>
            </a:r>
            <a:r>
              <a:rPr lang="fr-FR" sz="1200" kern="1200" baseline="0" dirty="0" smtClean="0">
                <a:solidFill>
                  <a:schemeClr val="tx1"/>
                </a:solidFill>
                <a:effectLst/>
                <a:latin typeface="+mn-lt"/>
                <a:ea typeface="+mn-ea"/>
                <a:cs typeface="+mn-cs"/>
              </a:rPr>
              <a:t> de régime </a:t>
            </a:r>
            <a:r>
              <a:rPr lang="fr-FR" sz="1200" kern="1200" dirty="0" smtClean="0">
                <a:solidFill>
                  <a:schemeClr val="tx1"/>
                </a:solidFill>
                <a:effectLst/>
                <a:latin typeface="+mn-lt"/>
                <a:ea typeface="+mn-ea"/>
                <a:cs typeface="+mn-cs"/>
              </a:rPr>
              <a:t>quasi stationnaire.</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Dans les énoncés la mention du temps est en général absente (U=RI, i1=i2+i3) alors que la plupart des grandeurs impliquées se modifient au cours du temps : tout peut bouger en même temps puisque tout s’informe en même temps, or on va avoir que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penser la simultanéité n’est pas naturel.</a:t>
            </a:r>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a:t>
            </a:r>
            <a:r>
              <a:rPr lang="fr-FR" baseline="0" dirty="0" smtClean="0"/>
              <a:t> courant part à l’aventure dans le circuit et s’use au fur et à mesure qu’il avance.</a:t>
            </a:r>
          </a:p>
          <a:p>
            <a:endParaRPr lang="fr-FR" dirty="0"/>
          </a:p>
        </p:txBody>
      </p:sp>
      <p:sp>
        <p:nvSpPr>
          <p:cNvPr id="4" name="Espace réservé du numéro de diapositive 3"/>
          <p:cNvSpPr>
            <a:spLocks noGrp="1"/>
          </p:cNvSpPr>
          <p:nvPr>
            <p:ph type="sldNum" sz="quarter" idx="10"/>
          </p:nvPr>
        </p:nvSpPr>
        <p:spPr/>
        <p:txBody>
          <a:bodyPr/>
          <a:lstStyle/>
          <a:p>
            <a:fld id="{901411C5-DA99-4143-89A1-F698F247108A}" type="slidenum">
              <a:rPr lang="fr-FR" smtClean="0"/>
              <a:t>8</a:t>
            </a:fld>
            <a:endParaRPr lang="fr-FR"/>
          </a:p>
        </p:txBody>
      </p:sp>
    </p:spTree>
    <p:extLst>
      <p:ext uri="{BB962C8B-B14F-4D97-AF65-F5344CB8AC3E}">
        <p14:creationId xmlns:p14="http://schemas.microsoft.com/office/powerpoint/2010/main" val="2920824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Ajouter diode, condensateur</a:t>
            </a:r>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Toutes ces réponses sont qualifiées de séquentielles, c’est-à-dire qu’elles peuvent s’interpréter comme une manifestation du raisonnement suivant : </a:t>
            </a:r>
          </a:p>
          <a:p>
            <a:endParaRPr lang="fr-FR" baseline="0" dirty="0" smtClean="0"/>
          </a:p>
          <a:p>
            <a:r>
              <a:rPr lang="fr-FR" dirty="0" err="1" smtClean="0"/>
              <a:t>Séquentialisation</a:t>
            </a:r>
            <a:r>
              <a:rPr lang="fr-FR" dirty="0" smtClean="0"/>
              <a:t> : évènements pensés comme successifs alors que du point de vue de la physique ils sont simultanés.</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901411C5-DA99-4143-89A1-F698F247108A}" type="slidenum">
              <a:rPr lang="fr-FR" smtClean="0"/>
              <a:t>9</a:t>
            </a:fld>
            <a:endParaRPr lang="fr-FR"/>
          </a:p>
        </p:txBody>
      </p:sp>
    </p:spTree>
    <p:extLst>
      <p:ext uri="{BB962C8B-B14F-4D97-AF65-F5344CB8AC3E}">
        <p14:creationId xmlns:p14="http://schemas.microsoft.com/office/powerpoint/2010/main" val="542285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ectangle à coins arrondis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ectangle à coins arrondis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fr-FR" smtClean="0"/>
              <a:t>Modifiez le style du titre</a:t>
            </a:r>
            <a:endParaRPr kumimoji="0" lang="en-US"/>
          </a:p>
        </p:txBody>
      </p:sp>
      <p:sp>
        <p:nvSpPr>
          <p:cNvPr id="9" name="Sous-titr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a:xfrm>
            <a:off x="6705600" y="4206240"/>
            <a:ext cx="960120" cy="457200"/>
          </a:xfrm>
        </p:spPr>
        <p:txBody>
          <a:bodyPr/>
          <a:lstStyle/>
          <a:p>
            <a:fld id="{AA309A6D-C09C-4548-B29A-6CF363A7E532}" type="datetimeFigureOut">
              <a:rPr lang="fr-FR" smtClean="0"/>
              <a:t>06/07/2015</a:t>
            </a:fld>
            <a:endParaRPr lang="fr-BE"/>
          </a:p>
        </p:txBody>
      </p:sp>
      <p:sp>
        <p:nvSpPr>
          <p:cNvPr id="17" name="Espace réservé du pied de page 16"/>
          <p:cNvSpPr>
            <a:spLocks noGrp="1"/>
          </p:cNvSpPr>
          <p:nvPr>
            <p:ph type="ftr" sz="quarter" idx="11"/>
          </p:nvPr>
        </p:nvSpPr>
        <p:spPr>
          <a:xfrm>
            <a:off x="5410200" y="4205288"/>
            <a:ext cx="1295400" cy="457200"/>
          </a:xfrm>
        </p:spPr>
        <p:txBody>
          <a:bodyPr/>
          <a:lstStyle/>
          <a:p>
            <a:endParaRPr lang="fr-BE"/>
          </a:p>
        </p:txBody>
      </p:sp>
      <p:sp>
        <p:nvSpPr>
          <p:cNvPr id="29" name="Espace réservé du numéro de diapositive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t>06/07/2015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1143000"/>
            <a:ext cx="1905000" cy="5486400"/>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1143000"/>
            <a:ext cx="6248400" cy="5486400"/>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t>06/07/2015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t>06/07/2015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06/07/2015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t>06/07/2015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81000" y="1143000"/>
            <a:ext cx="8382000" cy="1069848"/>
          </a:xfrm>
        </p:spPr>
        <p:txBody>
          <a:bodyPr anchor="ctr"/>
          <a:lstStyle>
            <a:lvl1pPr>
              <a:defRPr sz="4000" b="0" i="0" cap="none" baseline="0"/>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e la date 25"/>
          <p:cNvSpPr>
            <a:spLocks noGrp="1"/>
          </p:cNvSpPr>
          <p:nvPr>
            <p:ph type="dt" sz="half" idx="10"/>
          </p:nvPr>
        </p:nvSpPr>
        <p:spPr/>
        <p:txBody>
          <a:bodyPr rtlCol="0"/>
          <a:lstStyle/>
          <a:p>
            <a:fld id="{AA309A6D-C09C-4548-B29A-6CF363A7E532}" type="datetimeFigureOut">
              <a:rPr lang="fr-FR" smtClean="0"/>
              <a:t>06/07/2015</a:t>
            </a:fld>
            <a:endParaRPr lang="fr-BE"/>
          </a:p>
        </p:txBody>
      </p:sp>
      <p:sp>
        <p:nvSpPr>
          <p:cNvPr id="27" name="Espace réservé du numéro de diapositive 26"/>
          <p:cNvSpPr>
            <a:spLocks noGrp="1"/>
          </p:cNvSpPr>
          <p:nvPr>
            <p:ph type="sldNum" sz="quarter" idx="11"/>
          </p:nvPr>
        </p:nvSpPr>
        <p:spPr/>
        <p:txBody>
          <a:bodyPr rtlCol="0"/>
          <a:lstStyle/>
          <a:p>
            <a:fld id="{CF4668DC-857F-487D-BFFA-8C0CA5037977}" type="slidenum">
              <a:rPr lang="fr-BE" smtClean="0"/>
              <a:t>‹N°›</a:t>
            </a:fld>
            <a:endParaRPr lang="fr-BE"/>
          </a:p>
        </p:txBody>
      </p:sp>
      <p:sp>
        <p:nvSpPr>
          <p:cNvPr id="28" name="Espace réservé du pied de page 27"/>
          <p:cNvSpPr>
            <a:spLocks noGrp="1"/>
          </p:cNvSpPr>
          <p:nvPr>
            <p:ph type="ftr" sz="quarter" idx="12"/>
          </p:nvPr>
        </p:nvSpPr>
        <p:spPr/>
        <p:txBody>
          <a:bodyPr rtlCol="0"/>
          <a:lstStyle/>
          <a:p>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fr-FR" smtClean="0"/>
              <a:t>Modifiez le style du titre</a:t>
            </a:r>
            <a:endParaRPr kumimoji="0" lang="en-US"/>
          </a:p>
        </p:txBody>
      </p:sp>
      <p:sp>
        <p:nvSpPr>
          <p:cNvPr id="3" name="Espace réservé de la date 2"/>
          <p:cNvSpPr>
            <a:spLocks noGrp="1"/>
          </p:cNvSpPr>
          <p:nvPr>
            <p:ph type="dt" sz="half" idx="10"/>
          </p:nvPr>
        </p:nvSpPr>
        <p:spPr>
          <a:xfrm>
            <a:off x="6583680" y="612648"/>
            <a:ext cx="957264" cy="457200"/>
          </a:xfrm>
        </p:spPr>
        <p:txBody>
          <a:bodyPr/>
          <a:lstStyle/>
          <a:p>
            <a:fld id="{AA309A6D-C09C-4548-B29A-6CF363A7E532}" type="datetimeFigureOut">
              <a:rPr lang="fr-FR" smtClean="0"/>
              <a:t>06/07/2015</a:t>
            </a:fld>
            <a:endParaRPr lang="fr-BE"/>
          </a:p>
        </p:txBody>
      </p:sp>
      <p:sp>
        <p:nvSpPr>
          <p:cNvPr id="4" name="Espace réservé du pied de page 3"/>
          <p:cNvSpPr>
            <a:spLocks noGrp="1"/>
          </p:cNvSpPr>
          <p:nvPr>
            <p:ph type="ftr" sz="quarter" idx="11"/>
          </p:nvPr>
        </p:nvSpPr>
        <p:spPr>
          <a:xfrm>
            <a:off x="5257800" y="612648"/>
            <a:ext cx="1325880" cy="457200"/>
          </a:xfrm>
        </p:spPr>
        <p:txBody>
          <a:bodyPr/>
          <a:lstStyle/>
          <a:p>
            <a:endParaRPr lang="fr-BE"/>
          </a:p>
        </p:txBody>
      </p:sp>
      <p:sp>
        <p:nvSpPr>
          <p:cNvPr id="5" name="Espace réservé du numéro de diapositive 4"/>
          <p:cNvSpPr>
            <a:spLocks noGrp="1"/>
          </p:cNvSpPr>
          <p:nvPr>
            <p:ph type="sldNum" sz="quarter" idx="12"/>
          </p:nvPr>
        </p:nvSpPr>
        <p:spPr>
          <a:xfrm>
            <a:off x="8174736" y="2272"/>
            <a:ext cx="762000" cy="365760"/>
          </a:xfrm>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06/07/2015</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53496" y="1101970"/>
            <a:ext cx="3383280" cy="877824"/>
          </a:xfrm>
        </p:spPr>
        <p:txBody>
          <a:bodyPr anchor="b"/>
          <a:lstStyle>
            <a:lvl1pPr algn="l">
              <a:buNone/>
              <a:defRPr sz="1800" b="1"/>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t>06/07/2015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06/07/2015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ectangle à coins arrondis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ectangle à coins arrondis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space réservé du titre 21"/>
          <p:cNvSpPr>
            <a:spLocks noGrp="1"/>
          </p:cNvSpPr>
          <p:nvPr>
            <p:ph type="title"/>
          </p:nvPr>
        </p:nvSpPr>
        <p:spPr>
          <a:xfrm>
            <a:off x="457200" y="1143000"/>
            <a:ext cx="8229600" cy="1066800"/>
          </a:xfrm>
          <a:prstGeom prst="rect">
            <a:avLst/>
          </a:prstGeom>
        </p:spPr>
        <p:txBody>
          <a:bodyPr vert="horz" anchor="ctr">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AA309A6D-C09C-4548-B29A-6CF363A7E532}" type="datetimeFigureOut">
              <a:rPr lang="fr-FR" smtClean="0"/>
              <a:t>06/07/2015</a:t>
            </a:fld>
            <a:endParaRPr lang="fr-BE"/>
          </a:p>
        </p:txBody>
      </p:sp>
      <p:sp>
        <p:nvSpPr>
          <p:cNvPr id="3" name="Espace réservé du pied de page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fr-BE"/>
          </a:p>
        </p:txBody>
      </p:sp>
      <p:sp>
        <p:nvSpPr>
          <p:cNvPr id="23" name="Espace réservé du numéro de diapositive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archiv.ipn.uni-kiel.de/stcse/"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1556792"/>
            <a:ext cx="8458200" cy="1470025"/>
          </a:xfrm>
        </p:spPr>
        <p:txBody>
          <a:bodyPr>
            <a:normAutofit/>
          </a:bodyPr>
          <a:lstStyle/>
          <a:p>
            <a:r>
              <a:rPr lang="fr-FR" dirty="0"/>
              <a:t>Enseigner la physique à partir des conceptions des étudiants</a:t>
            </a:r>
          </a:p>
        </p:txBody>
      </p:sp>
      <p:sp>
        <p:nvSpPr>
          <p:cNvPr id="3" name="Sous-titre 2"/>
          <p:cNvSpPr>
            <a:spLocks noGrp="1"/>
          </p:cNvSpPr>
          <p:nvPr>
            <p:ph type="subTitle" idx="1"/>
          </p:nvPr>
        </p:nvSpPr>
        <p:spPr>
          <a:xfrm>
            <a:off x="395536" y="4077072"/>
            <a:ext cx="5338936" cy="1752600"/>
          </a:xfrm>
        </p:spPr>
        <p:txBody>
          <a:bodyPr>
            <a:normAutofit/>
          </a:bodyPr>
          <a:lstStyle/>
          <a:p>
            <a:r>
              <a:rPr lang="fr-FR" dirty="0" smtClean="0"/>
              <a:t>Valérie Munier</a:t>
            </a:r>
          </a:p>
          <a:p>
            <a:r>
              <a:rPr lang="fr-FR" dirty="0" smtClean="0"/>
              <a:t>LIRDEF, Université de Montpellier</a:t>
            </a:r>
            <a:endParaRPr lang="fr-FR" dirty="0"/>
          </a:p>
        </p:txBody>
      </p:sp>
      <p:pic>
        <p:nvPicPr>
          <p:cNvPr id="4" name="Picture 2" descr="lirdef_LOGO_NEW"/>
          <p:cNvPicPr>
            <a:picLocks noChangeAspect="1" noChangeArrowheads="1"/>
          </p:cNvPicPr>
          <p:nvPr/>
        </p:nvPicPr>
        <p:blipFill rotWithShape="1">
          <a:blip r:embed="rId3">
            <a:extLst>
              <a:ext uri="{28A0092B-C50C-407E-A947-70E740481C1C}">
                <a14:useLocalDpi xmlns:a14="http://schemas.microsoft.com/office/drawing/2010/main" val="0"/>
              </a:ext>
            </a:extLst>
          </a:blip>
          <a:srcRect l="10382" r="13278"/>
          <a:stretch/>
        </p:blipFill>
        <p:spPr bwMode="auto">
          <a:xfrm>
            <a:off x="244700" y="5649390"/>
            <a:ext cx="1807020" cy="100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logoUM3_nouvea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5505" y="5799982"/>
            <a:ext cx="1418583" cy="85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p:cNvPicPr/>
          <p:nvPr/>
        </p:nvPicPr>
        <p:blipFill>
          <a:blip r:embed="rId5" cstate="print">
            <a:extLst>
              <a:ext uri="{28A0092B-C50C-407E-A947-70E740481C1C}">
                <a14:useLocalDpi xmlns:a14="http://schemas.microsoft.com/office/drawing/2010/main" val="0"/>
              </a:ext>
            </a:extLst>
          </a:blip>
          <a:stretch>
            <a:fillRect/>
          </a:stretch>
        </p:blipFill>
        <p:spPr>
          <a:xfrm>
            <a:off x="2411760" y="5709685"/>
            <a:ext cx="1056874" cy="944419"/>
          </a:xfrm>
          <a:prstGeom prst="rect">
            <a:avLst/>
          </a:prstGeom>
        </p:spPr>
      </p:pic>
      <p:sp>
        <p:nvSpPr>
          <p:cNvPr id="7" name="ZoneTexte 6"/>
          <p:cNvSpPr txBox="1"/>
          <p:nvPr/>
        </p:nvSpPr>
        <p:spPr>
          <a:xfrm>
            <a:off x="5868144" y="5730774"/>
            <a:ext cx="3059688" cy="923330"/>
          </a:xfrm>
          <a:prstGeom prst="rect">
            <a:avLst/>
          </a:prstGeom>
          <a:solidFill>
            <a:schemeClr val="accent2"/>
          </a:solidFill>
        </p:spPr>
        <p:txBody>
          <a:bodyPr wrap="square" rtlCol="0">
            <a:spAutoFit/>
          </a:bodyPr>
          <a:lstStyle/>
          <a:p>
            <a:r>
              <a:rPr lang="fr-FR" b="1" dirty="0" smtClean="0">
                <a:solidFill>
                  <a:schemeClr val="bg1"/>
                </a:solidFill>
              </a:rPr>
              <a:t>Enseigner la physique à l’université, EPU 2015</a:t>
            </a:r>
          </a:p>
          <a:p>
            <a:r>
              <a:rPr lang="fr-FR" b="1" dirty="0" smtClean="0">
                <a:solidFill>
                  <a:schemeClr val="bg1"/>
                </a:solidFill>
              </a:rPr>
              <a:t>Paris, 6-7 juillet 2015</a:t>
            </a:r>
            <a:endParaRPr lang="fr-FR" b="1" dirty="0">
              <a:solidFill>
                <a:schemeClr val="bg1"/>
              </a:solidFill>
            </a:endParaRPr>
          </a:p>
        </p:txBody>
      </p:sp>
    </p:spTree>
    <p:extLst>
      <p:ext uri="{BB962C8B-B14F-4D97-AF65-F5344CB8AC3E}">
        <p14:creationId xmlns:p14="http://schemas.microsoft.com/office/powerpoint/2010/main" val="13650093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397146" y="3212976"/>
            <a:ext cx="8928992" cy="2680948"/>
            <a:chOff x="397146" y="3212976"/>
            <a:chExt cx="8928992" cy="2680948"/>
          </a:xfrm>
        </p:grpSpPr>
        <p:pic>
          <p:nvPicPr>
            <p:cNvPr id="2" name="Picture 2" descr="C:\Documents and Settings\munier\Bureau\conceptions, modélisation et interdidactique\raisonnements\elec\elec 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727" t="17201" r="19861" b="67472"/>
            <a:stretch/>
          </p:blipFill>
          <p:spPr bwMode="auto">
            <a:xfrm>
              <a:off x="2401497" y="4012615"/>
              <a:ext cx="4114719" cy="188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397146" y="3212976"/>
              <a:ext cx="8928992" cy="1015663"/>
            </a:xfrm>
            <a:prstGeom prst="rect">
              <a:avLst/>
            </a:prstGeom>
            <a:noFill/>
          </p:spPr>
          <p:txBody>
            <a:bodyPr wrap="square" rtlCol="0">
              <a:spAutoFit/>
            </a:bodyPr>
            <a:lstStyle/>
            <a:p>
              <a:r>
                <a:rPr lang="fr-FR" sz="2000" dirty="0" smtClean="0"/>
                <a:t>L1 et L2 sont deux lampes identiques. La boîte noire cache une partie du circuit. On voudrait que la lampe 1 brille aussi fort que la lampe 2, est-ce toujours le cas ?</a:t>
              </a:r>
              <a:endParaRPr lang="fr-FR" sz="2000" dirty="0"/>
            </a:p>
          </p:txBody>
        </p:sp>
      </p:grpSp>
      <p:sp>
        <p:nvSpPr>
          <p:cNvPr id="4" name="ZoneTexte 3"/>
          <p:cNvSpPr txBox="1"/>
          <p:nvPr/>
        </p:nvSpPr>
        <p:spPr>
          <a:xfrm>
            <a:off x="397146" y="5854914"/>
            <a:ext cx="8208912" cy="707886"/>
          </a:xfrm>
          <a:prstGeom prst="rect">
            <a:avLst/>
          </a:prstGeom>
          <a:noFill/>
        </p:spPr>
        <p:txBody>
          <a:bodyPr wrap="square" rtlCol="0">
            <a:spAutoFit/>
          </a:bodyPr>
          <a:lstStyle/>
          <a:p>
            <a:pPr algn="just"/>
            <a:r>
              <a:rPr lang="fr-FR" sz="2000" b="1" dirty="0" smtClean="0"/>
              <a:t>C’est le cas « tant que la boîte noire ne contient pas de pile (de condensateur, d’ampli op…) ».</a:t>
            </a:r>
            <a:endParaRPr lang="fr-FR" sz="2000" b="1" dirty="0"/>
          </a:p>
        </p:txBody>
      </p:sp>
      <p:graphicFrame>
        <p:nvGraphicFramePr>
          <p:cNvPr id="6" name="Tableau 5"/>
          <p:cNvGraphicFramePr>
            <a:graphicFrameLocks noGrp="1"/>
          </p:cNvGraphicFramePr>
          <p:nvPr>
            <p:extLst>
              <p:ext uri="{D42A27DB-BD31-4B8C-83A1-F6EECF244321}">
                <p14:modId xmlns:p14="http://schemas.microsoft.com/office/powerpoint/2010/main" val="464639951"/>
              </p:ext>
            </p:extLst>
          </p:nvPr>
        </p:nvGraphicFramePr>
        <p:xfrm>
          <a:off x="433150" y="1412776"/>
          <a:ext cx="8136904" cy="1564640"/>
        </p:xfrm>
        <a:graphic>
          <a:graphicData uri="http://schemas.openxmlformats.org/drawingml/2006/table">
            <a:tbl>
              <a:tblPr firstRow="1" bandRow="1">
                <a:tableStyleId>{5C22544A-7EE6-4342-B048-85BDC9FD1C3A}</a:tableStyleId>
              </a:tblPr>
              <a:tblGrid>
                <a:gridCol w="2219908"/>
                <a:gridCol w="1956556"/>
                <a:gridCol w="2016224"/>
                <a:gridCol w="1944216"/>
              </a:tblGrid>
              <a:tr h="370840">
                <a:tc>
                  <a:txBody>
                    <a:bodyPr/>
                    <a:lstStyle/>
                    <a:p>
                      <a:endParaRPr lang="fr-FR" dirty="0"/>
                    </a:p>
                  </a:txBody>
                  <a:tcPr/>
                </a:tc>
                <a:tc>
                  <a:txBody>
                    <a:bodyPr/>
                    <a:lstStyle/>
                    <a:p>
                      <a:r>
                        <a:rPr lang="fr-FR" sz="1600" dirty="0" smtClean="0"/>
                        <a:t>Fin d’enseignement secondaire</a:t>
                      </a:r>
                      <a:endParaRPr lang="fr-FR" sz="1600" dirty="0"/>
                    </a:p>
                  </a:txBody>
                  <a:tcPr/>
                </a:tc>
                <a:tc>
                  <a:txBody>
                    <a:bodyPr/>
                    <a:lstStyle/>
                    <a:p>
                      <a:r>
                        <a:rPr lang="fr-FR" sz="1600" dirty="0" smtClean="0"/>
                        <a:t>1ère année d ’Université</a:t>
                      </a:r>
                      <a:endParaRPr lang="fr-FR" sz="1600" dirty="0"/>
                    </a:p>
                  </a:txBody>
                  <a:tcPr/>
                </a:tc>
                <a:tc>
                  <a:txBody>
                    <a:bodyPr/>
                    <a:lstStyle/>
                    <a:p>
                      <a:r>
                        <a:rPr lang="fr-FR" sz="1600" dirty="0" smtClean="0"/>
                        <a:t> 2 à 4 ans d’enseignement supérieur</a:t>
                      </a:r>
                      <a:endParaRPr lang="fr-FR" sz="1600" dirty="0"/>
                    </a:p>
                  </a:txBody>
                  <a:tcPr/>
                </a:tc>
              </a:tr>
              <a:tr h="370840">
                <a:tc>
                  <a:txBody>
                    <a:bodyPr/>
                    <a:lstStyle/>
                    <a:p>
                      <a:r>
                        <a:rPr lang="fr-FR" dirty="0" smtClean="0"/>
                        <a:t>L1 aussi fort que</a:t>
                      </a:r>
                      <a:r>
                        <a:rPr lang="fr-FR" baseline="0" dirty="0" smtClean="0"/>
                        <a:t> L2</a:t>
                      </a:r>
                      <a:endParaRPr lang="fr-FR" dirty="0"/>
                    </a:p>
                  </a:txBody>
                  <a:tcPr/>
                </a:tc>
                <a:tc>
                  <a:txBody>
                    <a:bodyPr/>
                    <a:lstStyle/>
                    <a:p>
                      <a:r>
                        <a:rPr lang="fr-FR" dirty="0" smtClean="0"/>
                        <a:t>20%</a:t>
                      </a:r>
                      <a:endParaRPr lang="fr-FR" dirty="0"/>
                    </a:p>
                  </a:txBody>
                  <a:tcPr/>
                </a:tc>
                <a:tc>
                  <a:txBody>
                    <a:bodyPr/>
                    <a:lstStyle/>
                    <a:p>
                      <a:r>
                        <a:rPr lang="fr-FR" dirty="0" smtClean="0"/>
                        <a:t>31%</a:t>
                      </a:r>
                      <a:endParaRPr lang="fr-FR" dirty="0"/>
                    </a:p>
                  </a:txBody>
                  <a:tcPr/>
                </a:tc>
                <a:tc>
                  <a:txBody>
                    <a:bodyPr/>
                    <a:lstStyle/>
                    <a:p>
                      <a:r>
                        <a:rPr lang="fr-FR" dirty="0" smtClean="0"/>
                        <a:t>80%</a:t>
                      </a:r>
                      <a:endParaRPr lang="fr-FR" dirty="0"/>
                    </a:p>
                  </a:txBody>
                  <a:tcPr/>
                </a:tc>
              </a:tr>
              <a:tr h="370840">
                <a:tc>
                  <a:txBody>
                    <a:bodyPr/>
                    <a:lstStyle/>
                    <a:p>
                      <a:r>
                        <a:rPr lang="fr-FR" dirty="0" smtClean="0"/>
                        <a:t>L1 plus fort que L2</a:t>
                      </a:r>
                      <a:endParaRPr lang="fr-FR" dirty="0"/>
                    </a:p>
                  </a:txBody>
                  <a:tcPr/>
                </a:tc>
                <a:tc>
                  <a:txBody>
                    <a:bodyPr/>
                    <a:lstStyle/>
                    <a:p>
                      <a:r>
                        <a:rPr lang="fr-FR" dirty="0" smtClean="0"/>
                        <a:t>52%</a:t>
                      </a:r>
                      <a:endParaRPr lang="fr-FR" dirty="0"/>
                    </a:p>
                  </a:txBody>
                  <a:tcPr/>
                </a:tc>
                <a:tc>
                  <a:txBody>
                    <a:bodyPr/>
                    <a:lstStyle/>
                    <a:p>
                      <a:r>
                        <a:rPr lang="fr-FR" dirty="0" smtClean="0"/>
                        <a:t>52%</a:t>
                      </a:r>
                      <a:endParaRPr lang="fr-FR" dirty="0"/>
                    </a:p>
                  </a:txBody>
                  <a:tcPr/>
                </a:tc>
                <a:tc>
                  <a:txBody>
                    <a:bodyPr/>
                    <a:lstStyle/>
                    <a:p>
                      <a:r>
                        <a:rPr lang="fr-FR" dirty="0" smtClean="0"/>
                        <a:t>10%</a:t>
                      </a:r>
                      <a:endParaRPr lang="fr-FR" dirty="0"/>
                    </a:p>
                  </a:txBody>
                  <a:tcPr/>
                </a:tc>
              </a:tr>
            </a:tbl>
          </a:graphicData>
        </a:graphic>
      </p:graphicFrame>
      <p:grpSp>
        <p:nvGrpSpPr>
          <p:cNvPr id="5" name="Groupe 4"/>
          <p:cNvGrpSpPr/>
          <p:nvPr/>
        </p:nvGrpSpPr>
        <p:grpSpPr>
          <a:xfrm>
            <a:off x="390300" y="476672"/>
            <a:ext cx="3832308" cy="893928"/>
            <a:chOff x="390300" y="476672"/>
            <a:chExt cx="3832308" cy="893928"/>
          </a:xfrm>
        </p:grpSpPr>
        <p:pic>
          <p:nvPicPr>
            <p:cNvPr id="8" name="Picture 2" descr="C:\Documents and Settings\munier\Bureau\conceptions, modélisation et interdidactique\raisonnements\elec\elec 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806" t="14590" r="19837" b="68631"/>
            <a:stretch/>
          </p:blipFill>
          <p:spPr bwMode="auto">
            <a:xfrm>
              <a:off x="390300" y="476672"/>
              <a:ext cx="1897038" cy="8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2287338" y="738970"/>
              <a:ext cx="1935270" cy="369332"/>
            </a:xfrm>
            <a:prstGeom prst="rect">
              <a:avLst/>
            </a:prstGeom>
            <a:noFill/>
          </p:spPr>
          <p:txBody>
            <a:bodyPr wrap="square" rtlCol="0">
              <a:spAutoFit/>
            </a:bodyPr>
            <a:lstStyle/>
            <a:p>
              <a:r>
                <a:rPr lang="fr-FR" dirty="0" err="1" smtClean="0"/>
                <a:t>Closset</a:t>
              </a:r>
              <a:r>
                <a:rPr lang="fr-FR" dirty="0" smtClean="0"/>
                <a:t>, 1983</a:t>
              </a:r>
              <a:endParaRPr lang="fr-FR" dirty="0"/>
            </a:p>
          </p:txBody>
        </p:sp>
      </p:grpSp>
    </p:spTree>
    <p:extLst>
      <p:ext uri="{BB962C8B-B14F-4D97-AF65-F5344CB8AC3E}">
        <p14:creationId xmlns:p14="http://schemas.microsoft.com/office/powerpoint/2010/main" val="353759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ChangeArrowheads="1"/>
          </p:cNvSpPr>
          <p:nvPr/>
        </p:nvSpPr>
        <p:spPr bwMode="auto">
          <a:xfrm>
            <a:off x="0" y="2473325"/>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fr-FR" sz="1100">
                <a:cs typeface="Times New Roman" charset="0"/>
              </a:rPr>
              <a:t> </a:t>
            </a:r>
            <a:endParaRPr lang="en-US" altLang="fr-FR" sz="1200">
              <a:cs typeface="Times New Roman" charset="0"/>
            </a:endParaRPr>
          </a:p>
          <a:p>
            <a:endParaRPr lang="en-US" altLang="fr-FR"/>
          </a:p>
        </p:txBody>
      </p:sp>
      <p:sp>
        <p:nvSpPr>
          <p:cNvPr id="2051" name="Rectangle 2"/>
          <p:cNvSpPr>
            <a:spLocks noChangeArrowheads="1"/>
          </p:cNvSpPr>
          <p:nvPr/>
        </p:nvSpPr>
        <p:spPr bwMode="auto">
          <a:xfrm>
            <a:off x="287524" y="548680"/>
            <a:ext cx="8568951" cy="607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r>
              <a:rPr lang="fr-FR" altLang="fr-FR" sz="2000" b="1" dirty="0" smtClean="0">
                <a:solidFill>
                  <a:schemeClr val="tx2"/>
                </a:solidFill>
                <a:latin typeface="+mn-lt"/>
                <a:cs typeface="Times New Roman" charset="0"/>
              </a:rPr>
              <a:t>MECANIQUE</a:t>
            </a:r>
            <a:endParaRPr lang="fr-FR" altLang="fr-FR" sz="2000" dirty="0">
              <a:solidFill>
                <a:schemeClr val="tx2"/>
              </a:solidFill>
              <a:latin typeface="+mn-lt"/>
              <a:cs typeface="Times New Roman" charset="0"/>
            </a:endParaRPr>
          </a:p>
          <a:p>
            <a:pPr eaLnBrk="1" hangingPunct="1"/>
            <a:endParaRPr lang="en-US" altLang="fr-FR" sz="1000" dirty="0">
              <a:solidFill>
                <a:schemeClr val="tx2"/>
              </a:solidFill>
              <a:latin typeface="+mn-lt"/>
              <a:cs typeface="Times New Roman" charset="0"/>
            </a:endParaRPr>
          </a:p>
          <a:p>
            <a:pPr eaLnBrk="1" hangingPunct="1"/>
            <a:r>
              <a:rPr lang="en-US" altLang="fr-FR" sz="1800" dirty="0">
                <a:latin typeface="+mn-lt"/>
                <a:cs typeface="Times New Roman" charset="0"/>
              </a:rPr>
              <a:t>Un </a:t>
            </a:r>
            <a:r>
              <a:rPr lang="en-US" altLang="fr-FR" sz="1800" dirty="0" err="1">
                <a:latin typeface="+mn-lt"/>
                <a:cs typeface="Times New Roman" charset="0"/>
              </a:rPr>
              <a:t>avion</a:t>
            </a:r>
            <a:r>
              <a:rPr lang="en-US" altLang="fr-FR" sz="1800" dirty="0">
                <a:latin typeface="+mn-lt"/>
                <a:cs typeface="Times New Roman" charset="0"/>
              </a:rPr>
              <a:t> vole </a:t>
            </a:r>
            <a:r>
              <a:rPr lang="en-US" altLang="fr-FR" sz="1800" dirty="0" err="1">
                <a:latin typeface="+mn-lt"/>
                <a:cs typeface="Times New Roman" charset="0"/>
              </a:rPr>
              <a:t>horizontalement</a:t>
            </a:r>
            <a:r>
              <a:rPr lang="en-US" altLang="fr-FR" sz="1800" dirty="0">
                <a:latin typeface="+mn-lt"/>
                <a:cs typeface="Times New Roman" charset="0"/>
              </a:rPr>
              <a:t> à </a:t>
            </a:r>
            <a:r>
              <a:rPr lang="en-US" altLang="fr-FR" sz="1800" dirty="0" err="1">
                <a:latin typeface="+mn-lt"/>
                <a:cs typeface="Times New Roman" charset="0"/>
              </a:rPr>
              <a:t>vitesse</a:t>
            </a:r>
            <a:r>
              <a:rPr lang="en-US" altLang="fr-FR" sz="1800" dirty="0">
                <a:latin typeface="+mn-lt"/>
                <a:cs typeface="Times New Roman" charset="0"/>
              </a:rPr>
              <a:t> </a:t>
            </a:r>
            <a:r>
              <a:rPr lang="en-US" altLang="fr-FR" sz="1800" dirty="0" err="1">
                <a:latin typeface="+mn-lt"/>
                <a:cs typeface="Times New Roman" charset="0"/>
              </a:rPr>
              <a:t>constante</a:t>
            </a:r>
            <a:r>
              <a:rPr lang="en-US" altLang="fr-FR" sz="1800" dirty="0">
                <a:latin typeface="+mn-lt"/>
                <a:cs typeface="Times New Roman" charset="0"/>
              </a:rPr>
              <a:t> </a:t>
            </a:r>
            <a:r>
              <a:rPr lang="en-US" altLang="fr-FR" sz="1800" dirty="0" err="1">
                <a:latin typeface="+mn-lt"/>
                <a:cs typeface="Times New Roman" charset="0"/>
              </a:rPr>
              <a:t>dans</a:t>
            </a:r>
            <a:r>
              <a:rPr lang="en-US" altLang="fr-FR" sz="1800" dirty="0">
                <a:latin typeface="+mn-lt"/>
                <a:cs typeface="Times New Roman" charset="0"/>
              </a:rPr>
              <a:t> le </a:t>
            </a:r>
            <a:r>
              <a:rPr lang="en-US" altLang="fr-FR" sz="1800" dirty="0" err="1">
                <a:latin typeface="+mn-lt"/>
                <a:cs typeface="Times New Roman" charset="0"/>
              </a:rPr>
              <a:t>référentiel</a:t>
            </a:r>
            <a:r>
              <a:rPr lang="en-US" altLang="fr-FR" sz="1800" dirty="0">
                <a:latin typeface="+mn-lt"/>
                <a:cs typeface="Times New Roman" charset="0"/>
              </a:rPr>
              <a:t> </a:t>
            </a:r>
            <a:r>
              <a:rPr lang="en-US" altLang="fr-FR" sz="1800" dirty="0" err="1">
                <a:latin typeface="+mn-lt"/>
                <a:cs typeface="Times New Roman" charset="0"/>
              </a:rPr>
              <a:t>terrestre</a:t>
            </a:r>
            <a:r>
              <a:rPr lang="en-US" altLang="fr-FR" sz="1800" dirty="0">
                <a:latin typeface="+mn-lt"/>
                <a:cs typeface="Times New Roman" charset="0"/>
              </a:rPr>
              <a:t> </a:t>
            </a:r>
          </a:p>
          <a:p>
            <a:pPr eaLnBrk="1" hangingPunct="1"/>
            <a:r>
              <a:rPr lang="en-US" altLang="fr-FR" sz="1800" dirty="0" err="1">
                <a:latin typeface="+mn-lt"/>
                <a:cs typeface="Times New Roman" charset="0"/>
              </a:rPr>
              <a:t>supposé</a:t>
            </a:r>
            <a:r>
              <a:rPr lang="en-US" altLang="fr-FR" sz="1800" dirty="0">
                <a:latin typeface="+mn-lt"/>
                <a:cs typeface="Times New Roman" charset="0"/>
              </a:rPr>
              <a:t> </a:t>
            </a:r>
            <a:r>
              <a:rPr lang="en-US" altLang="fr-FR" sz="1800" dirty="0" err="1">
                <a:latin typeface="+mn-lt"/>
                <a:cs typeface="Times New Roman" charset="0"/>
              </a:rPr>
              <a:t>Galiléen</a:t>
            </a:r>
            <a:r>
              <a:rPr lang="en-US" altLang="fr-FR" sz="1800" dirty="0">
                <a:latin typeface="+mn-lt"/>
                <a:cs typeface="Times New Roman" charset="0"/>
              </a:rPr>
              <a:t>. Les forces de </a:t>
            </a:r>
            <a:r>
              <a:rPr lang="en-US" altLang="fr-FR" sz="1800" dirty="0" err="1">
                <a:latin typeface="+mn-lt"/>
                <a:cs typeface="Times New Roman" charset="0"/>
              </a:rPr>
              <a:t>frottement</a:t>
            </a:r>
            <a:r>
              <a:rPr lang="en-US" altLang="fr-FR" sz="1800" dirty="0">
                <a:latin typeface="+mn-lt"/>
                <a:cs typeface="Times New Roman" charset="0"/>
              </a:rPr>
              <a:t> </a:t>
            </a:r>
            <a:r>
              <a:rPr lang="en-US" altLang="fr-FR" sz="1800" dirty="0" err="1">
                <a:latin typeface="+mn-lt"/>
                <a:cs typeface="Times New Roman" charset="0"/>
              </a:rPr>
              <a:t>exercées</a:t>
            </a:r>
            <a:r>
              <a:rPr lang="en-US" altLang="fr-FR" sz="1800" dirty="0">
                <a:latin typeface="+mn-lt"/>
                <a:cs typeface="Times New Roman" charset="0"/>
              </a:rPr>
              <a:t> sur </a:t>
            </a:r>
            <a:r>
              <a:rPr lang="en-US" altLang="fr-FR" sz="1800" dirty="0" err="1">
                <a:latin typeface="+mn-lt"/>
                <a:cs typeface="Times New Roman" charset="0"/>
              </a:rPr>
              <a:t>l’avion</a:t>
            </a:r>
            <a:r>
              <a:rPr lang="en-US" altLang="fr-FR" sz="1800" dirty="0">
                <a:latin typeface="+mn-lt"/>
                <a:cs typeface="Times New Roman" charset="0"/>
              </a:rPr>
              <a:t> </a:t>
            </a:r>
            <a:r>
              <a:rPr lang="en-US" altLang="fr-FR" sz="1800" dirty="0" err="1">
                <a:latin typeface="+mn-lt"/>
                <a:cs typeface="Times New Roman" charset="0"/>
              </a:rPr>
              <a:t>sont</a:t>
            </a:r>
            <a:r>
              <a:rPr lang="en-US" altLang="fr-FR" sz="1800" dirty="0">
                <a:latin typeface="+mn-lt"/>
                <a:cs typeface="Times New Roman" charset="0"/>
              </a:rPr>
              <a:t> </a:t>
            </a:r>
            <a:r>
              <a:rPr lang="en-US" altLang="fr-FR" sz="1800" dirty="0" err="1">
                <a:latin typeface="+mn-lt"/>
                <a:cs typeface="Times New Roman" charset="0"/>
              </a:rPr>
              <a:t>assimilables</a:t>
            </a:r>
            <a:r>
              <a:rPr lang="en-US" altLang="fr-FR" sz="1800" dirty="0">
                <a:latin typeface="+mn-lt"/>
                <a:cs typeface="Times New Roman" charset="0"/>
              </a:rPr>
              <a:t> </a:t>
            </a:r>
          </a:p>
          <a:p>
            <a:pPr eaLnBrk="1" hangingPunct="1"/>
            <a:r>
              <a:rPr lang="en-US" altLang="fr-FR" sz="1800" dirty="0">
                <a:latin typeface="+mn-lt"/>
                <a:cs typeface="Times New Roman" charset="0"/>
              </a:rPr>
              <a:t>à </a:t>
            </a:r>
            <a:r>
              <a:rPr lang="en-US" altLang="fr-FR" sz="1800" dirty="0" err="1">
                <a:latin typeface="+mn-lt"/>
                <a:cs typeface="Times New Roman" charset="0"/>
              </a:rPr>
              <a:t>une</a:t>
            </a:r>
            <a:r>
              <a:rPr lang="en-US" altLang="fr-FR" sz="1800" dirty="0">
                <a:latin typeface="+mn-lt"/>
                <a:cs typeface="Times New Roman" charset="0"/>
              </a:rPr>
              <a:t> </a:t>
            </a:r>
            <a:r>
              <a:rPr lang="en-US" altLang="fr-FR" sz="1800" dirty="0" err="1">
                <a:latin typeface="+mn-lt"/>
                <a:cs typeface="Times New Roman" charset="0"/>
              </a:rPr>
              <a:t>seule</a:t>
            </a:r>
            <a:r>
              <a:rPr lang="en-US" altLang="fr-FR" sz="1800" dirty="0">
                <a:latin typeface="+mn-lt"/>
                <a:cs typeface="Times New Roman" charset="0"/>
              </a:rPr>
              <a:t> force </a:t>
            </a:r>
            <a:r>
              <a:rPr lang="en-US" altLang="fr-FR" sz="1800" dirty="0" err="1">
                <a:latin typeface="+mn-lt"/>
                <a:cs typeface="Times New Roman" charset="0"/>
              </a:rPr>
              <a:t>horizontale</a:t>
            </a:r>
            <a:r>
              <a:rPr lang="en-US" altLang="fr-FR" sz="1800" dirty="0">
                <a:latin typeface="+mn-lt"/>
                <a:cs typeface="Times New Roman" charset="0"/>
              </a:rPr>
              <a:t> </a:t>
            </a:r>
            <a:r>
              <a:rPr lang="en-US" altLang="fr-FR" sz="1800" dirty="0" err="1">
                <a:latin typeface="+mn-lt"/>
                <a:cs typeface="Times New Roman" charset="0"/>
              </a:rPr>
              <a:t>représentée</a:t>
            </a:r>
            <a:r>
              <a:rPr lang="en-US" altLang="fr-FR" sz="1800" dirty="0">
                <a:latin typeface="+mn-lt"/>
                <a:cs typeface="Times New Roman" charset="0"/>
              </a:rPr>
              <a:t> ci-</a:t>
            </a:r>
            <a:r>
              <a:rPr lang="en-US" altLang="fr-FR" sz="1800" dirty="0" err="1">
                <a:latin typeface="+mn-lt"/>
                <a:cs typeface="Times New Roman" charset="0"/>
              </a:rPr>
              <a:t>dessous</a:t>
            </a:r>
            <a:r>
              <a:rPr lang="en-US" altLang="fr-FR" sz="1800" dirty="0">
                <a:latin typeface="+mn-lt"/>
                <a:cs typeface="Times New Roman" charset="0"/>
              </a:rPr>
              <a:t> :</a:t>
            </a:r>
          </a:p>
          <a:p>
            <a:r>
              <a:rPr lang="en-US" altLang="fr-FR" sz="1800" dirty="0">
                <a:cs typeface="Times New Roman" charset="0"/>
              </a:rPr>
              <a:t> </a:t>
            </a:r>
          </a:p>
          <a:p>
            <a:endParaRPr lang="en-US" altLang="fr-FR" sz="1800" dirty="0">
              <a:cs typeface="Times New Roman" charset="0"/>
            </a:endParaRPr>
          </a:p>
          <a:p>
            <a:r>
              <a:rPr lang="en-US" altLang="fr-FR" sz="1800" dirty="0">
                <a:cs typeface="Times New Roman" charset="0"/>
              </a:rPr>
              <a:t> </a:t>
            </a:r>
          </a:p>
          <a:p>
            <a:pPr eaLnBrk="1" hangingPunct="1"/>
            <a:r>
              <a:rPr lang="en-US" altLang="fr-FR" sz="1800" dirty="0">
                <a:latin typeface="+mn-lt"/>
                <a:cs typeface="Times New Roman" charset="0"/>
              </a:rPr>
              <a:t>La </a:t>
            </a:r>
            <a:r>
              <a:rPr lang="en-US" altLang="fr-FR" sz="1800" dirty="0" err="1">
                <a:latin typeface="+mn-lt"/>
                <a:cs typeface="Times New Roman" charset="0"/>
              </a:rPr>
              <a:t>composante</a:t>
            </a:r>
            <a:r>
              <a:rPr lang="en-US" altLang="fr-FR" sz="1800" dirty="0">
                <a:latin typeface="+mn-lt"/>
                <a:cs typeface="Times New Roman" charset="0"/>
              </a:rPr>
              <a:t> </a:t>
            </a:r>
            <a:r>
              <a:rPr lang="en-US" altLang="fr-FR" sz="1800" dirty="0" err="1">
                <a:latin typeface="+mn-lt"/>
                <a:cs typeface="Times New Roman" charset="0"/>
              </a:rPr>
              <a:t>horizontale</a:t>
            </a:r>
            <a:r>
              <a:rPr lang="en-US" altLang="fr-FR" sz="1800" dirty="0">
                <a:latin typeface="+mn-lt"/>
                <a:cs typeface="Times New Roman" charset="0"/>
              </a:rPr>
              <a:t> de la </a:t>
            </a:r>
            <a:r>
              <a:rPr lang="en-US" altLang="fr-FR" sz="1800" dirty="0" err="1">
                <a:latin typeface="+mn-lt"/>
                <a:cs typeface="Times New Roman" charset="0"/>
              </a:rPr>
              <a:t>poussée</a:t>
            </a:r>
            <a:r>
              <a:rPr lang="en-US" altLang="fr-FR" sz="1800" dirty="0">
                <a:latin typeface="+mn-lt"/>
                <a:cs typeface="Times New Roman" charset="0"/>
              </a:rPr>
              <a:t> des </a:t>
            </a:r>
            <a:r>
              <a:rPr lang="en-US" altLang="fr-FR" sz="1800" dirty="0" err="1">
                <a:latin typeface="+mn-lt"/>
                <a:cs typeface="Times New Roman" charset="0"/>
              </a:rPr>
              <a:t>réacteurs</a:t>
            </a:r>
            <a:r>
              <a:rPr lang="en-US" altLang="fr-FR" sz="1800" dirty="0">
                <a:latin typeface="+mn-lt"/>
                <a:cs typeface="Times New Roman" charset="0"/>
              </a:rPr>
              <a:t> </a:t>
            </a:r>
            <a:r>
              <a:rPr lang="en-US" altLang="fr-FR" sz="1800" dirty="0" err="1">
                <a:latin typeface="+mn-lt"/>
                <a:cs typeface="Times New Roman" charset="0"/>
              </a:rPr>
              <a:t>est</a:t>
            </a:r>
            <a:r>
              <a:rPr lang="en-US" altLang="fr-FR" sz="1800" dirty="0">
                <a:latin typeface="+mn-lt"/>
                <a:cs typeface="Times New Roman" charset="0"/>
              </a:rPr>
              <a:t> (</a:t>
            </a:r>
            <a:r>
              <a:rPr lang="en-US" altLang="fr-FR" sz="1800" dirty="0" err="1">
                <a:latin typeface="+mn-lt"/>
                <a:cs typeface="Times New Roman" charset="0"/>
              </a:rPr>
              <a:t>en</a:t>
            </a:r>
            <a:r>
              <a:rPr lang="en-US" altLang="fr-FR" sz="1800" dirty="0">
                <a:latin typeface="+mn-lt"/>
                <a:cs typeface="Times New Roman" charset="0"/>
              </a:rPr>
              <a:t> module) :</a:t>
            </a:r>
          </a:p>
          <a:p>
            <a:pPr eaLnBrk="1" hangingPunct="1"/>
            <a:r>
              <a:rPr lang="en-US" altLang="fr-FR" sz="1000" dirty="0">
                <a:latin typeface="+mn-lt"/>
                <a:cs typeface="Times New Roman" charset="0"/>
              </a:rPr>
              <a:t> </a:t>
            </a:r>
          </a:p>
          <a:p>
            <a:pPr eaLnBrk="1" hangingPunct="1"/>
            <a:r>
              <a:rPr lang="en-US" altLang="fr-FR" sz="1800" dirty="0">
                <a:latin typeface="+mn-lt"/>
                <a:cs typeface="Times New Roman" charset="0"/>
              </a:rPr>
              <a:t>□  plus </a:t>
            </a:r>
            <a:r>
              <a:rPr lang="en-US" altLang="fr-FR" sz="1800" dirty="0" err="1">
                <a:latin typeface="+mn-lt"/>
                <a:cs typeface="Times New Roman" charset="0"/>
              </a:rPr>
              <a:t>grande</a:t>
            </a:r>
            <a:r>
              <a:rPr lang="en-US" altLang="fr-FR" sz="1800" dirty="0">
                <a:latin typeface="+mn-lt"/>
                <a:cs typeface="Times New Roman" charset="0"/>
              </a:rPr>
              <a:t> que la force de </a:t>
            </a:r>
            <a:r>
              <a:rPr lang="en-US" altLang="fr-FR" sz="1800" dirty="0" err="1" smtClean="0">
                <a:latin typeface="+mn-lt"/>
                <a:cs typeface="Times New Roman" charset="0"/>
              </a:rPr>
              <a:t>frottement</a:t>
            </a:r>
            <a:r>
              <a:rPr lang="en-US" altLang="fr-FR" sz="1800" dirty="0">
                <a:latin typeface="+mn-lt"/>
                <a:cs typeface="Times New Roman" charset="0"/>
              </a:rPr>
              <a:t>	</a:t>
            </a:r>
            <a:r>
              <a:rPr lang="en-US" altLang="fr-FR" sz="1800" dirty="0" smtClean="0">
                <a:latin typeface="+mn-lt"/>
                <a:cs typeface="Times New Roman" charset="0"/>
              </a:rPr>
              <a:t>□  </a:t>
            </a:r>
            <a:r>
              <a:rPr lang="en-US" altLang="fr-FR" sz="1800" dirty="0" err="1">
                <a:latin typeface="+mn-lt"/>
                <a:cs typeface="Times New Roman" charset="0"/>
              </a:rPr>
              <a:t>égale</a:t>
            </a:r>
            <a:r>
              <a:rPr lang="en-US" altLang="fr-FR" sz="1800" dirty="0">
                <a:latin typeface="+mn-lt"/>
                <a:cs typeface="Times New Roman" charset="0"/>
              </a:rPr>
              <a:t> à la force de </a:t>
            </a:r>
            <a:r>
              <a:rPr lang="en-US" altLang="fr-FR" sz="1800" dirty="0" err="1">
                <a:latin typeface="+mn-lt"/>
                <a:cs typeface="Times New Roman" charset="0"/>
              </a:rPr>
              <a:t>frottement</a:t>
            </a:r>
            <a:r>
              <a:rPr lang="en-US" altLang="fr-FR" sz="1800" dirty="0">
                <a:latin typeface="+mn-lt"/>
                <a:cs typeface="Times New Roman" charset="0"/>
              </a:rPr>
              <a:t> </a:t>
            </a:r>
          </a:p>
          <a:p>
            <a:pPr eaLnBrk="1" hangingPunct="1"/>
            <a:r>
              <a:rPr lang="en-US" altLang="fr-FR" sz="1800" dirty="0">
                <a:latin typeface="+mn-lt"/>
                <a:cs typeface="Times New Roman" charset="0"/>
              </a:rPr>
              <a:t>□  </a:t>
            </a:r>
            <a:r>
              <a:rPr lang="en-US" altLang="fr-FR" sz="1800" dirty="0" err="1">
                <a:latin typeface="+mn-lt"/>
                <a:cs typeface="Times New Roman" charset="0"/>
              </a:rPr>
              <a:t>inférieure</a:t>
            </a:r>
            <a:r>
              <a:rPr lang="en-US" altLang="fr-FR" sz="1800" dirty="0">
                <a:latin typeface="+mn-lt"/>
                <a:cs typeface="Times New Roman" charset="0"/>
              </a:rPr>
              <a:t> à la force de </a:t>
            </a:r>
            <a:r>
              <a:rPr lang="en-US" altLang="fr-FR" sz="1800" dirty="0" err="1" smtClean="0">
                <a:latin typeface="+mn-lt"/>
                <a:cs typeface="Times New Roman" charset="0"/>
              </a:rPr>
              <a:t>frottement</a:t>
            </a:r>
            <a:r>
              <a:rPr lang="en-US" altLang="fr-FR" sz="1800" dirty="0">
                <a:latin typeface="+mn-lt"/>
                <a:cs typeface="Times New Roman" charset="0"/>
              </a:rPr>
              <a:t>	</a:t>
            </a:r>
            <a:r>
              <a:rPr lang="en-US" altLang="fr-FR" sz="1800" dirty="0" smtClean="0">
                <a:latin typeface="+mn-lt"/>
                <a:cs typeface="Times New Roman" charset="0"/>
              </a:rPr>
              <a:t>□  </a:t>
            </a:r>
            <a:r>
              <a:rPr lang="en-US" altLang="fr-FR" sz="1800" dirty="0">
                <a:latin typeface="+mn-lt"/>
                <a:cs typeface="Times New Roman" charset="0"/>
              </a:rPr>
              <a:t>je ne sais pas</a:t>
            </a:r>
          </a:p>
          <a:p>
            <a:pPr eaLnBrk="1" hangingPunct="1"/>
            <a:r>
              <a:rPr lang="en-US" altLang="fr-FR" sz="1800" dirty="0">
                <a:latin typeface="+mn-lt"/>
                <a:cs typeface="Times New Roman" charset="0"/>
              </a:rPr>
              <a:t> </a:t>
            </a:r>
          </a:p>
          <a:p>
            <a:pPr eaLnBrk="1" hangingPunct="1"/>
            <a:r>
              <a:rPr lang="en-US" altLang="fr-FR" sz="1800" dirty="0">
                <a:latin typeface="+mn-lt"/>
                <a:cs typeface="Times New Roman" charset="0"/>
              </a:rPr>
              <a:t>Comment </a:t>
            </a:r>
            <a:r>
              <a:rPr lang="en-US" altLang="fr-FR" sz="1800" dirty="0" err="1">
                <a:latin typeface="+mn-lt"/>
                <a:cs typeface="Times New Roman" charset="0"/>
              </a:rPr>
              <a:t>expliqueriez-vous</a:t>
            </a:r>
            <a:r>
              <a:rPr lang="en-US" altLang="fr-FR" sz="1800" dirty="0">
                <a:latin typeface="+mn-lt"/>
                <a:cs typeface="Times New Roman" charset="0"/>
              </a:rPr>
              <a:t> </a:t>
            </a:r>
            <a:r>
              <a:rPr lang="en-US" altLang="fr-FR" sz="1800" dirty="0" err="1">
                <a:latin typeface="+mn-lt"/>
                <a:cs typeface="Times New Roman" charset="0"/>
              </a:rPr>
              <a:t>votre</a:t>
            </a:r>
            <a:r>
              <a:rPr lang="en-US" altLang="fr-FR" sz="1800" dirty="0">
                <a:latin typeface="+mn-lt"/>
                <a:cs typeface="Times New Roman" charset="0"/>
              </a:rPr>
              <a:t> </a:t>
            </a:r>
            <a:r>
              <a:rPr lang="en-US" altLang="fr-FR" sz="1800" dirty="0" err="1">
                <a:latin typeface="+mn-lt"/>
                <a:cs typeface="Times New Roman" charset="0"/>
              </a:rPr>
              <a:t>réponse</a:t>
            </a:r>
            <a:r>
              <a:rPr lang="en-US" altLang="fr-FR" sz="1800" dirty="0">
                <a:latin typeface="+mn-lt"/>
                <a:cs typeface="Times New Roman" charset="0"/>
              </a:rPr>
              <a:t> ?</a:t>
            </a:r>
          </a:p>
          <a:p>
            <a:pPr eaLnBrk="1" hangingPunct="1"/>
            <a:endParaRPr lang="en-US" altLang="fr-FR" sz="1000" dirty="0">
              <a:latin typeface="+mn-lt"/>
              <a:cs typeface="Times New Roman" charset="0"/>
            </a:endParaRPr>
          </a:p>
          <a:p>
            <a:pPr eaLnBrk="1" hangingPunct="1"/>
            <a:r>
              <a:rPr lang="en-US" altLang="fr-FR" sz="1800" dirty="0">
                <a:latin typeface="+mn-lt"/>
                <a:cs typeface="Times New Roman" charset="0"/>
              </a:rPr>
              <a:t>□  Si </a:t>
            </a:r>
            <a:r>
              <a:rPr lang="en-US" altLang="fr-FR" sz="1800" dirty="0" err="1">
                <a:latin typeface="+mn-lt"/>
                <a:cs typeface="Times New Roman" charset="0"/>
              </a:rPr>
              <a:t>elle</a:t>
            </a:r>
            <a:r>
              <a:rPr lang="en-US" altLang="fr-FR" sz="1800" dirty="0">
                <a:latin typeface="+mn-lt"/>
                <a:cs typeface="Times New Roman" charset="0"/>
              </a:rPr>
              <a:t> </a:t>
            </a:r>
            <a:r>
              <a:rPr lang="en-US" altLang="fr-FR" sz="1800" dirty="0" err="1">
                <a:latin typeface="+mn-lt"/>
                <a:cs typeface="Times New Roman" charset="0"/>
              </a:rPr>
              <a:t>n’est</a:t>
            </a:r>
            <a:r>
              <a:rPr lang="en-US" altLang="fr-FR" sz="1800" dirty="0">
                <a:latin typeface="+mn-lt"/>
                <a:cs typeface="Times New Roman" charset="0"/>
              </a:rPr>
              <a:t> pas plus </a:t>
            </a:r>
            <a:r>
              <a:rPr lang="en-US" altLang="fr-FR" sz="1800" dirty="0" err="1">
                <a:latin typeface="+mn-lt"/>
                <a:cs typeface="Times New Roman" charset="0"/>
              </a:rPr>
              <a:t>grande</a:t>
            </a:r>
            <a:r>
              <a:rPr lang="en-US" altLang="fr-FR" sz="1800" dirty="0">
                <a:latin typeface="+mn-lt"/>
                <a:cs typeface="Times New Roman" charset="0"/>
              </a:rPr>
              <a:t>, </a:t>
            </a:r>
            <a:r>
              <a:rPr lang="en-US" altLang="fr-FR" sz="1800" dirty="0" err="1">
                <a:latin typeface="+mn-lt"/>
                <a:cs typeface="Times New Roman" charset="0"/>
              </a:rPr>
              <a:t>l’avion</a:t>
            </a:r>
            <a:r>
              <a:rPr lang="en-US" altLang="fr-FR" sz="1800" dirty="0">
                <a:latin typeface="+mn-lt"/>
                <a:cs typeface="Times New Roman" charset="0"/>
              </a:rPr>
              <a:t> ne </a:t>
            </a:r>
            <a:r>
              <a:rPr lang="en-US" altLang="fr-FR" sz="1800" dirty="0" err="1">
                <a:latin typeface="+mn-lt"/>
                <a:cs typeface="Times New Roman" charset="0"/>
              </a:rPr>
              <a:t>peut</a:t>
            </a:r>
            <a:r>
              <a:rPr lang="en-US" altLang="fr-FR" sz="1800" dirty="0">
                <a:latin typeface="+mn-lt"/>
                <a:cs typeface="Times New Roman" charset="0"/>
              </a:rPr>
              <a:t> pas </a:t>
            </a:r>
            <a:r>
              <a:rPr lang="en-US" altLang="fr-FR" sz="1800" dirty="0" err="1">
                <a:latin typeface="+mn-lt"/>
                <a:cs typeface="Times New Roman" charset="0"/>
              </a:rPr>
              <a:t>avancer</a:t>
            </a:r>
            <a:r>
              <a:rPr lang="en-US" altLang="fr-FR" sz="1800" dirty="0">
                <a:latin typeface="+mn-lt"/>
                <a:cs typeface="Times New Roman" charset="0"/>
              </a:rPr>
              <a:t>.</a:t>
            </a:r>
          </a:p>
          <a:p>
            <a:pPr eaLnBrk="1" hangingPunct="1"/>
            <a:r>
              <a:rPr lang="en-US" altLang="fr-FR" sz="1800" dirty="0">
                <a:latin typeface="+mn-lt"/>
                <a:cs typeface="Times New Roman" charset="0"/>
              </a:rPr>
              <a:t>□  Pour </a:t>
            </a:r>
            <a:r>
              <a:rPr lang="en-US" altLang="fr-FR" sz="1800" dirty="0" err="1">
                <a:latin typeface="+mn-lt"/>
                <a:cs typeface="Times New Roman" charset="0"/>
              </a:rPr>
              <a:t>qu’il</a:t>
            </a:r>
            <a:r>
              <a:rPr lang="en-US" altLang="fr-FR" sz="1800" dirty="0">
                <a:latin typeface="+mn-lt"/>
                <a:cs typeface="Times New Roman" charset="0"/>
              </a:rPr>
              <a:t> vole à </a:t>
            </a:r>
            <a:r>
              <a:rPr lang="en-US" altLang="fr-FR" sz="1800" dirty="0" err="1">
                <a:latin typeface="+mn-lt"/>
                <a:cs typeface="Times New Roman" charset="0"/>
              </a:rPr>
              <a:t>vitesse</a:t>
            </a:r>
            <a:r>
              <a:rPr lang="en-US" altLang="fr-FR" sz="1800" dirty="0">
                <a:latin typeface="+mn-lt"/>
                <a:cs typeface="Times New Roman" charset="0"/>
              </a:rPr>
              <a:t> </a:t>
            </a:r>
            <a:r>
              <a:rPr lang="en-US" altLang="fr-FR" sz="1800" dirty="0" err="1">
                <a:latin typeface="+mn-lt"/>
                <a:cs typeface="Times New Roman" charset="0"/>
              </a:rPr>
              <a:t>constante</a:t>
            </a:r>
            <a:r>
              <a:rPr lang="en-US" altLang="fr-FR" sz="1800" dirty="0">
                <a:latin typeface="+mn-lt"/>
                <a:cs typeface="Times New Roman" charset="0"/>
              </a:rPr>
              <a:t>, </a:t>
            </a:r>
            <a:r>
              <a:rPr lang="en-US" altLang="fr-FR" sz="1800" dirty="0" err="1">
                <a:latin typeface="+mn-lt"/>
                <a:cs typeface="Times New Roman" charset="0"/>
              </a:rPr>
              <a:t>il</a:t>
            </a:r>
            <a:r>
              <a:rPr lang="en-US" altLang="fr-FR" sz="1800" dirty="0">
                <a:latin typeface="+mn-lt"/>
                <a:cs typeface="Times New Roman" charset="0"/>
              </a:rPr>
              <a:t> </a:t>
            </a:r>
            <a:r>
              <a:rPr lang="en-US" altLang="fr-FR" sz="1800" dirty="0" err="1">
                <a:latin typeface="+mn-lt"/>
                <a:cs typeface="Times New Roman" charset="0"/>
              </a:rPr>
              <a:t>faut</a:t>
            </a:r>
            <a:r>
              <a:rPr lang="en-US" altLang="fr-FR" sz="1800" dirty="0">
                <a:latin typeface="+mn-lt"/>
                <a:cs typeface="Times New Roman" charset="0"/>
              </a:rPr>
              <a:t> que la </a:t>
            </a:r>
            <a:r>
              <a:rPr lang="en-US" altLang="fr-FR" sz="1800" dirty="0" err="1">
                <a:latin typeface="+mn-lt"/>
                <a:cs typeface="Times New Roman" charset="0"/>
              </a:rPr>
              <a:t>somme</a:t>
            </a:r>
            <a:r>
              <a:rPr lang="en-US" altLang="fr-FR" sz="1800" dirty="0">
                <a:latin typeface="+mn-lt"/>
                <a:cs typeface="Times New Roman" charset="0"/>
              </a:rPr>
              <a:t> des forces </a:t>
            </a:r>
            <a:r>
              <a:rPr lang="en-US" altLang="fr-FR" sz="1800" dirty="0" err="1">
                <a:latin typeface="+mn-lt"/>
                <a:cs typeface="Times New Roman" charset="0"/>
              </a:rPr>
              <a:t>soit</a:t>
            </a:r>
            <a:r>
              <a:rPr lang="en-US" altLang="fr-FR" sz="1800" dirty="0">
                <a:latin typeface="+mn-lt"/>
                <a:cs typeface="Times New Roman" charset="0"/>
              </a:rPr>
              <a:t> </a:t>
            </a:r>
            <a:r>
              <a:rPr lang="en-US" altLang="fr-FR" sz="1800" dirty="0" err="1">
                <a:latin typeface="+mn-lt"/>
                <a:cs typeface="Times New Roman" charset="0"/>
              </a:rPr>
              <a:t>nulle</a:t>
            </a:r>
            <a:r>
              <a:rPr lang="en-US" altLang="fr-FR" sz="1800" dirty="0">
                <a:latin typeface="+mn-lt"/>
                <a:cs typeface="Times New Roman" charset="0"/>
              </a:rPr>
              <a:t>.</a:t>
            </a:r>
          </a:p>
          <a:p>
            <a:pPr eaLnBrk="1" hangingPunct="1"/>
            <a:r>
              <a:rPr lang="en-US" altLang="fr-FR" sz="1800" dirty="0">
                <a:latin typeface="+mn-lt"/>
                <a:cs typeface="Times New Roman" charset="0"/>
              </a:rPr>
              <a:t>□  Si la </a:t>
            </a:r>
            <a:r>
              <a:rPr lang="en-US" altLang="fr-FR" sz="1800" dirty="0" err="1">
                <a:latin typeface="+mn-lt"/>
                <a:cs typeface="Times New Roman" charset="0"/>
              </a:rPr>
              <a:t>résultante</a:t>
            </a:r>
            <a:r>
              <a:rPr lang="en-US" altLang="fr-FR" sz="1800" dirty="0">
                <a:latin typeface="+mn-lt"/>
                <a:cs typeface="Times New Roman" charset="0"/>
              </a:rPr>
              <a:t> des forces </a:t>
            </a:r>
            <a:r>
              <a:rPr lang="en-US" altLang="fr-FR" sz="1800" dirty="0" err="1">
                <a:latin typeface="+mn-lt"/>
                <a:cs typeface="Times New Roman" charset="0"/>
              </a:rPr>
              <a:t>était</a:t>
            </a:r>
            <a:r>
              <a:rPr lang="en-US" altLang="fr-FR" sz="1800" dirty="0">
                <a:latin typeface="+mn-lt"/>
                <a:cs typeface="Times New Roman" charset="0"/>
              </a:rPr>
              <a:t> </a:t>
            </a:r>
            <a:r>
              <a:rPr lang="en-US" altLang="fr-FR" sz="1800" dirty="0" err="1">
                <a:latin typeface="+mn-lt"/>
                <a:cs typeface="Times New Roman" charset="0"/>
              </a:rPr>
              <a:t>nulle</a:t>
            </a:r>
            <a:r>
              <a:rPr lang="en-US" altLang="fr-FR" sz="1800" dirty="0">
                <a:latin typeface="+mn-lt"/>
                <a:cs typeface="Times New Roman" charset="0"/>
              </a:rPr>
              <a:t>, </a:t>
            </a:r>
            <a:r>
              <a:rPr lang="en-US" altLang="fr-FR" sz="1800" dirty="0" err="1">
                <a:latin typeface="+mn-lt"/>
                <a:cs typeface="Times New Roman" charset="0"/>
              </a:rPr>
              <a:t>l’avion</a:t>
            </a:r>
            <a:r>
              <a:rPr lang="en-US" altLang="fr-FR" sz="1800" dirty="0">
                <a:latin typeface="+mn-lt"/>
                <a:cs typeface="Times New Roman" charset="0"/>
              </a:rPr>
              <a:t> </a:t>
            </a:r>
            <a:r>
              <a:rPr lang="en-US" altLang="fr-FR" sz="1800" dirty="0" err="1">
                <a:latin typeface="+mn-lt"/>
                <a:cs typeface="Times New Roman" charset="0"/>
              </a:rPr>
              <a:t>ferait</a:t>
            </a:r>
            <a:r>
              <a:rPr lang="en-US" altLang="fr-FR" sz="1800" dirty="0">
                <a:latin typeface="+mn-lt"/>
                <a:cs typeface="Times New Roman" charset="0"/>
              </a:rPr>
              <a:t> du «sur-place ».</a:t>
            </a:r>
          </a:p>
          <a:p>
            <a:pPr eaLnBrk="1" hangingPunct="1"/>
            <a:r>
              <a:rPr lang="en-US" altLang="fr-FR" sz="1800" dirty="0">
                <a:latin typeface="+mn-lt"/>
                <a:cs typeface="Times New Roman" charset="0"/>
              </a:rPr>
              <a:t>□  </a:t>
            </a:r>
            <a:r>
              <a:rPr lang="en-US" altLang="fr-FR" sz="1800" dirty="0" err="1">
                <a:latin typeface="+mn-lt"/>
                <a:cs typeface="Times New Roman" charset="0"/>
              </a:rPr>
              <a:t>Autre</a:t>
            </a:r>
            <a:r>
              <a:rPr lang="en-US" altLang="fr-FR" sz="1800" dirty="0">
                <a:latin typeface="+mn-lt"/>
                <a:cs typeface="Times New Roman" charset="0"/>
              </a:rPr>
              <a:t> : ………………………………………………………………………</a:t>
            </a:r>
          </a:p>
          <a:p>
            <a:r>
              <a:rPr lang="en-US" altLang="fr-FR" sz="1100" dirty="0">
                <a:solidFill>
                  <a:schemeClr val="tx2"/>
                </a:solidFill>
                <a:cs typeface="Times New Roman" charset="0"/>
              </a:rPr>
              <a:t> </a:t>
            </a:r>
            <a:endParaRPr lang="en-US" altLang="fr-FR" sz="2000" dirty="0" smtClean="0">
              <a:solidFill>
                <a:schemeClr val="tx2"/>
              </a:solidFill>
              <a:cs typeface="Times New Roman" charset="0"/>
            </a:endParaRPr>
          </a:p>
          <a:p>
            <a:endParaRPr lang="en-US" altLang="fr-FR" sz="1800" b="1" dirty="0" smtClean="0">
              <a:solidFill>
                <a:schemeClr val="tx2"/>
              </a:solidFill>
              <a:cs typeface="Times New Roman" charset="0"/>
            </a:endParaRPr>
          </a:p>
          <a:p>
            <a:pPr eaLnBrk="1" hangingPunct="1"/>
            <a:r>
              <a:rPr lang="en-US" altLang="fr-FR" sz="2000" b="1" dirty="0">
                <a:latin typeface="+mn-lt"/>
                <a:cs typeface="Times New Roman" charset="0"/>
              </a:rPr>
              <a:t>Des </a:t>
            </a:r>
            <a:r>
              <a:rPr lang="en-US" altLang="fr-FR" sz="2000" b="1" dirty="0" err="1">
                <a:latin typeface="+mn-lt"/>
                <a:cs typeface="Times New Roman" charset="0"/>
              </a:rPr>
              <a:t>pourcentages</a:t>
            </a:r>
            <a:r>
              <a:rPr lang="en-US" altLang="fr-FR" sz="2000" b="1" dirty="0">
                <a:latin typeface="+mn-lt"/>
                <a:cs typeface="Times New Roman" charset="0"/>
              </a:rPr>
              <a:t> de </a:t>
            </a:r>
            <a:r>
              <a:rPr lang="en-US" altLang="fr-FR" sz="2000" b="1" dirty="0" err="1">
                <a:latin typeface="+mn-lt"/>
                <a:cs typeface="Times New Roman" charset="0"/>
              </a:rPr>
              <a:t>bonnes</a:t>
            </a:r>
            <a:r>
              <a:rPr lang="en-US" altLang="fr-FR" sz="2000" b="1" dirty="0">
                <a:latin typeface="+mn-lt"/>
                <a:cs typeface="Times New Roman" charset="0"/>
              </a:rPr>
              <a:t> </a:t>
            </a:r>
            <a:r>
              <a:rPr lang="en-US" altLang="fr-FR" sz="2000" b="1" dirty="0" err="1">
                <a:latin typeface="+mn-lt"/>
                <a:cs typeface="Times New Roman" charset="0"/>
              </a:rPr>
              <a:t>réponses</a:t>
            </a:r>
            <a:r>
              <a:rPr lang="en-US" altLang="fr-FR" sz="2000" b="1" dirty="0">
                <a:latin typeface="+mn-lt"/>
                <a:cs typeface="Times New Roman" charset="0"/>
              </a:rPr>
              <a:t> </a:t>
            </a:r>
            <a:r>
              <a:rPr lang="en-US" altLang="fr-FR" sz="2000" b="1" dirty="0" err="1">
                <a:latin typeface="+mn-lt"/>
                <a:cs typeface="Times New Roman" charset="0"/>
              </a:rPr>
              <a:t>bien</a:t>
            </a:r>
            <a:r>
              <a:rPr lang="en-US" altLang="fr-FR" sz="2000" b="1" dirty="0">
                <a:latin typeface="+mn-lt"/>
                <a:cs typeface="Times New Roman" charset="0"/>
              </a:rPr>
              <a:t> </a:t>
            </a:r>
            <a:r>
              <a:rPr lang="en-US" altLang="fr-FR" sz="2000" b="1" dirty="0" err="1">
                <a:latin typeface="+mn-lt"/>
                <a:cs typeface="Times New Roman" charset="0"/>
              </a:rPr>
              <a:t>justifiées</a:t>
            </a:r>
            <a:r>
              <a:rPr lang="en-US" altLang="fr-FR" sz="2000" b="1" dirty="0">
                <a:latin typeface="+mn-lt"/>
                <a:cs typeface="Times New Roman" charset="0"/>
              </a:rPr>
              <a:t> </a:t>
            </a:r>
            <a:r>
              <a:rPr lang="en-US" altLang="fr-FR" sz="2000" b="1" dirty="0" err="1">
                <a:latin typeface="+mn-lt"/>
                <a:cs typeface="Times New Roman" charset="0"/>
              </a:rPr>
              <a:t>inférieurs</a:t>
            </a:r>
            <a:r>
              <a:rPr lang="en-US" altLang="fr-FR" sz="2000" b="1" dirty="0">
                <a:latin typeface="+mn-lt"/>
                <a:cs typeface="Times New Roman" charset="0"/>
              </a:rPr>
              <a:t> à 50 % </a:t>
            </a:r>
            <a:r>
              <a:rPr lang="en-US" altLang="fr-FR" sz="2000" b="1" dirty="0" err="1">
                <a:latin typeface="+mn-lt"/>
                <a:cs typeface="Times New Roman" charset="0"/>
              </a:rPr>
              <a:t>en</a:t>
            </a:r>
            <a:r>
              <a:rPr lang="en-US" altLang="fr-FR" sz="2000" b="1" dirty="0">
                <a:latin typeface="+mn-lt"/>
                <a:cs typeface="Times New Roman" charset="0"/>
              </a:rPr>
              <a:t> 2</a:t>
            </a:r>
            <a:r>
              <a:rPr lang="en-US" altLang="fr-FR" sz="2000" b="1" baseline="30000" dirty="0">
                <a:latin typeface="+mn-lt"/>
                <a:cs typeface="Times New Roman" charset="0"/>
              </a:rPr>
              <a:t>ème</a:t>
            </a:r>
            <a:r>
              <a:rPr lang="en-US" altLang="fr-FR" sz="2000" b="1" dirty="0">
                <a:latin typeface="+mn-lt"/>
                <a:cs typeface="Times New Roman" charset="0"/>
              </a:rPr>
              <a:t> </a:t>
            </a:r>
            <a:r>
              <a:rPr lang="en-US" altLang="fr-FR" sz="2000" b="1" dirty="0" err="1">
                <a:latin typeface="+mn-lt"/>
                <a:cs typeface="Times New Roman" charset="0"/>
              </a:rPr>
              <a:t>année</a:t>
            </a:r>
            <a:r>
              <a:rPr lang="en-US" altLang="fr-FR" sz="2000" b="1" dirty="0">
                <a:latin typeface="+mn-lt"/>
                <a:cs typeface="Times New Roman" charset="0"/>
              </a:rPr>
              <a:t> </a:t>
            </a:r>
            <a:r>
              <a:rPr lang="en-US" altLang="fr-FR" sz="2000" b="1" dirty="0" err="1" smtClean="0">
                <a:latin typeface="+mn-lt"/>
                <a:cs typeface="Times New Roman" charset="0"/>
              </a:rPr>
              <a:t>d’université</a:t>
            </a:r>
            <a:r>
              <a:rPr lang="en-US" altLang="fr-FR" sz="2000" b="1" dirty="0" smtClean="0">
                <a:latin typeface="+mn-lt"/>
                <a:cs typeface="Times New Roman" charset="0"/>
              </a:rPr>
              <a:t> : “</a:t>
            </a:r>
            <a:r>
              <a:rPr lang="en-US" altLang="fr-FR" sz="2000" b="1" dirty="0" err="1" smtClean="0">
                <a:latin typeface="+mn-lt"/>
                <a:cs typeface="Times New Roman" charset="0"/>
              </a:rPr>
              <a:t>adhérence</a:t>
            </a:r>
            <a:r>
              <a:rPr lang="en-US" altLang="fr-FR" sz="2000" b="1" dirty="0" smtClean="0">
                <a:latin typeface="+mn-lt"/>
                <a:cs typeface="Times New Roman" charset="0"/>
              </a:rPr>
              <a:t> force </a:t>
            </a:r>
            <a:r>
              <a:rPr lang="en-US" altLang="fr-FR" sz="2000" b="1" dirty="0" err="1" smtClean="0">
                <a:latin typeface="+mn-lt"/>
                <a:cs typeface="Times New Roman" charset="0"/>
              </a:rPr>
              <a:t>vitesse</a:t>
            </a:r>
            <a:r>
              <a:rPr lang="en-US" altLang="fr-FR" sz="2000" b="1" dirty="0" smtClean="0">
                <a:latin typeface="+mn-lt"/>
                <a:cs typeface="Times New Roman" charset="0"/>
              </a:rPr>
              <a:t>”</a:t>
            </a:r>
            <a:endParaRPr lang="en-US" altLang="fr-FR" sz="2000" b="1" dirty="0">
              <a:latin typeface="+mn-lt"/>
              <a:cs typeface="Times New Roman" charset="0"/>
            </a:endParaRPr>
          </a:p>
        </p:txBody>
      </p:sp>
      <p:grpSp>
        <p:nvGrpSpPr>
          <p:cNvPr id="2052" name="Group 10"/>
          <p:cNvGrpSpPr>
            <a:grpSpLocks/>
          </p:cNvGrpSpPr>
          <p:nvPr/>
        </p:nvGrpSpPr>
        <p:grpSpPr bwMode="auto">
          <a:xfrm>
            <a:off x="5330850" y="1939925"/>
            <a:ext cx="2133600" cy="533400"/>
            <a:chOff x="1728" y="1187"/>
            <a:chExt cx="1344" cy="336"/>
          </a:xfrm>
        </p:grpSpPr>
        <p:sp>
          <p:nvSpPr>
            <p:cNvPr id="2053" name="Oval 4"/>
            <p:cNvSpPr>
              <a:spLocks noChangeArrowheads="1"/>
            </p:cNvSpPr>
            <p:nvPr/>
          </p:nvSpPr>
          <p:spPr bwMode="auto">
            <a:xfrm rot="1813615">
              <a:off x="2342" y="1187"/>
              <a:ext cx="567" cy="53"/>
            </a:xfrm>
            <a:prstGeom prst="ellipse">
              <a:avLst/>
            </a:prstGeom>
            <a:solidFill>
              <a:srgbClr val="FFFFFF"/>
            </a:solidFill>
            <a:ln w="9525">
              <a:solidFill>
                <a:schemeClr val="tx1"/>
              </a:solidFill>
              <a:round/>
              <a:headEnd/>
              <a:tailEnd/>
            </a:ln>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fr-FR" altLang="fr-FR"/>
            </a:p>
          </p:txBody>
        </p:sp>
        <p:sp>
          <p:nvSpPr>
            <p:cNvPr id="2054" name="Oval 5"/>
            <p:cNvSpPr>
              <a:spLocks noChangeArrowheads="1"/>
            </p:cNvSpPr>
            <p:nvPr/>
          </p:nvSpPr>
          <p:spPr bwMode="auto">
            <a:xfrm rot="19326401" flipV="1">
              <a:off x="2371" y="1470"/>
              <a:ext cx="567" cy="53"/>
            </a:xfrm>
            <a:prstGeom prst="ellipse">
              <a:avLst/>
            </a:prstGeom>
            <a:solidFill>
              <a:srgbClr val="FFFFFF"/>
            </a:solidFill>
            <a:ln w="9525">
              <a:solidFill>
                <a:schemeClr val="tx1"/>
              </a:solidFill>
              <a:round/>
              <a:headEnd/>
              <a:tailEnd/>
            </a:ln>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fr-FR" altLang="fr-FR"/>
            </a:p>
          </p:txBody>
        </p:sp>
        <p:sp>
          <p:nvSpPr>
            <p:cNvPr id="2055" name="Oval 6"/>
            <p:cNvSpPr>
              <a:spLocks noChangeArrowheads="1"/>
            </p:cNvSpPr>
            <p:nvPr/>
          </p:nvSpPr>
          <p:spPr bwMode="auto">
            <a:xfrm>
              <a:off x="2049" y="1277"/>
              <a:ext cx="1023" cy="136"/>
            </a:xfrm>
            <a:prstGeom prst="ellipse">
              <a:avLst/>
            </a:prstGeom>
            <a:solidFill>
              <a:srgbClr val="FFFFFF"/>
            </a:solidFill>
            <a:ln w="9525">
              <a:solidFill>
                <a:schemeClr val="tx1"/>
              </a:solidFill>
              <a:round/>
              <a:headEnd/>
              <a:tailEnd/>
            </a:ln>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fr-FR" altLang="fr-FR"/>
            </a:p>
          </p:txBody>
        </p:sp>
        <p:sp>
          <p:nvSpPr>
            <p:cNvPr id="2056" name="Line 7"/>
            <p:cNvSpPr>
              <a:spLocks noChangeShapeType="1"/>
            </p:cNvSpPr>
            <p:nvPr/>
          </p:nvSpPr>
          <p:spPr bwMode="auto">
            <a:xfrm flipH="1">
              <a:off x="1728" y="1332"/>
              <a:ext cx="8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329957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ChangeArrowheads="1"/>
          </p:cNvSpPr>
          <p:nvPr/>
        </p:nvSpPr>
        <p:spPr bwMode="auto">
          <a:xfrm>
            <a:off x="179512" y="707515"/>
            <a:ext cx="8712968" cy="21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809625" algn="l"/>
                <a:tab pos="1530350" algn="l"/>
                <a:tab pos="4500563" algn="l"/>
              </a:tabLst>
              <a:defRPr sz="2400">
                <a:solidFill>
                  <a:schemeClr val="tx1"/>
                </a:solidFill>
                <a:latin typeface="Times New Roman" charset="0"/>
              </a:defRPr>
            </a:lvl1pPr>
            <a:lvl2pPr marL="742950" indent="-285750" eaLnBrk="0" hangingPunct="0">
              <a:tabLst>
                <a:tab pos="809625" algn="l"/>
                <a:tab pos="1530350" algn="l"/>
                <a:tab pos="4500563" algn="l"/>
              </a:tabLst>
              <a:defRPr sz="2400">
                <a:solidFill>
                  <a:schemeClr val="tx1"/>
                </a:solidFill>
                <a:latin typeface="Times New Roman" charset="0"/>
              </a:defRPr>
            </a:lvl2pPr>
            <a:lvl3pPr marL="1143000" indent="-228600" eaLnBrk="0" hangingPunct="0">
              <a:tabLst>
                <a:tab pos="809625" algn="l"/>
                <a:tab pos="1530350" algn="l"/>
                <a:tab pos="4500563" algn="l"/>
              </a:tabLst>
              <a:defRPr sz="2400">
                <a:solidFill>
                  <a:schemeClr val="tx1"/>
                </a:solidFill>
                <a:latin typeface="Times New Roman" charset="0"/>
              </a:defRPr>
            </a:lvl3pPr>
            <a:lvl4pPr marL="1600200" indent="-228600" eaLnBrk="0" hangingPunct="0">
              <a:tabLst>
                <a:tab pos="809625" algn="l"/>
                <a:tab pos="1530350" algn="l"/>
                <a:tab pos="4500563" algn="l"/>
              </a:tabLst>
              <a:defRPr sz="2400">
                <a:solidFill>
                  <a:schemeClr val="tx1"/>
                </a:solidFill>
                <a:latin typeface="Times New Roman" charset="0"/>
              </a:defRPr>
            </a:lvl4pPr>
            <a:lvl5pPr marL="2057400" indent="-228600" eaLnBrk="0" hangingPunct="0">
              <a:tabLst>
                <a:tab pos="809625" algn="l"/>
                <a:tab pos="1530350" algn="l"/>
                <a:tab pos="4500563" algn="l"/>
              </a:tabLst>
              <a:defRPr sz="2400">
                <a:solidFill>
                  <a:schemeClr val="tx1"/>
                </a:solidFill>
                <a:latin typeface="Times New Roman" charset="0"/>
              </a:defRPr>
            </a:lvl5pPr>
            <a:lvl6pPr marL="2514600" indent="-228600" eaLnBrk="0" fontAlgn="base" hangingPunct="0">
              <a:spcBef>
                <a:spcPct val="0"/>
              </a:spcBef>
              <a:spcAft>
                <a:spcPct val="0"/>
              </a:spcAft>
              <a:tabLst>
                <a:tab pos="809625" algn="l"/>
                <a:tab pos="1530350" algn="l"/>
                <a:tab pos="4500563" algn="l"/>
              </a:tabLst>
              <a:defRPr sz="2400">
                <a:solidFill>
                  <a:schemeClr val="tx1"/>
                </a:solidFill>
                <a:latin typeface="Times New Roman" charset="0"/>
              </a:defRPr>
            </a:lvl6pPr>
            <a:lvl7pPr marL="2971800" indent="-228600" eaLnBrk="0" fontAlgn="base" hangingPunct="0">
              <a:spcBef>
                <a:spcPct val="0"/>
              </a:spcBef>
              <a:spcAft>
                <a:spcPct val="0"/>
              </a:spcAft>
              <a:tabLst>
                <a:tab pos="809625" algn="l"/>
                <a:tab pos="1530350" algn="l"/>
                <a:tab pos="4500563" algn="l"/>
              </a:tabLst>
              <a:defRPr sz="2400">
                <a:solidFill>
                  <a:schemeClr val="tx1"/>
                </a:solidFill>
                <a:latin typeface="Times New Roman" charset="0"/>
              </a:defRPr>
            </a:lvl7pPr>
            <a:lvl8pPr marL="3429000" indent="-228600" eaLnBrk="0" fontAlgn="base" hangingPunct="0">
              <a:spcBef>
                <a:spcPct val="0"/>
              </a:spcBef>
              <a:spcAft>
                <a:spcPct val="0"/>
              </a:spcAft>
              <a:tabLst>
                <a:tab pos="809625" algn="l"/>
                <a:tab pos="1530350" algn="l"/>
                <a:tab pos="4500563" algn="l"/>
              </a:tabLst>
              <a:defRPr sz="2400">
                <a:solidFill>
                  <a:schemeClr val="tx1"/>
                </a:solidFill>
                <a:latin typeface="Times New Roman" charset="0"/>
              </a:defRPr>
            </a:lvl8pPr>
            <a:lvl9pPr marL="3886200" indent="-228600" eaLnBrk="0" fontAlgn="base" hangingPunct="0">
              <a:spcBef>
                <a:spcPct val="0"/>
              </a:spcBef>
              <a:spcAft>
                <a:spcPct val="0"/>
              </a:spcAft>
              <a:tabLst>
                <a:tab pos="809625" algn="l"/>
                <a:tab pos="1530350" algn="l"/>
                <a:tab pos="4500563" algn="l"/>
              </a:tabLst>
              <a:defRPr sz="2400">
                <a:solidFill>
                  <a:schemeClr val="tx1"/>
                </a:solidFill>
                <a:latin typeface="Times New Roman" charset="0"/>
              </a:defRPr>
            </a:lvl9pPr>
          </a:lstStyle>
          <a:p>
            <a:pPr algn="just" eaLnBrk="1" hangingPunct="1"/>
            <a:r>
              <a:rPr lang="en-US" altLang="fr-FR" sz="2000" dirty="0" smtClean="0">
                <a:latin typeface="+mn-lt"/>
                <a:cs typeface="Times New Roman" charset="0"/>
              </a:rPr>
              <a:t>Pierre </a:t>
            </a:r>
            <a:r>
              <a:rPr lang="en-US" altLang="fr-FR" sz="2000" dirty="0">
                <a:latin typeface="+mn-lt"/>
                <a:cs typeface="Times New Roman" charset="0"/>
              </a:rPr>
              <a:t>de masse 100 kg et </a:t>
            </a:r>
            <a:r>
              <a:rPr lang="en-US" altLang="fr-FR" sz="2000" dirty="0" err="1">
                <a:latin typeface="+mn-lt"/>
                <a:cs typeface="Times New Roman" charset="0"/>
              </a:rPr>
              <a:t>sa</a:t>
            </a:r>
            <a:r>
              <a:rPr lang="en-US" altLang="fr-FR" sz="2000" dirty="0">
                <a:latin typeface="+mn-lt"/>
                <a:cs typeface="Times New Roman" charset="0"/>
              </a:rPr>
              <a:t> petite </a:t>
            </a:r>
            <a:r>
              <a:rPr lang="en-US" altLang="fr-FR" sz="2000" dirty="0" err="1">
                <a:latin typeface="+mn-lt"/>
                <a:cs typeface="Times New Roman" charset="0"/>
              </a:rPr>
              <a:t>sœur</a:t>
            </a:r>
            <a:r>
              <a:rPr lang="en-US" altLang="fr-FR" sz="2000" dirty="0">
                <a:latin typeface="+mn-lt"/>
                <a:cs typeface="Times New Roman" charset="0"/>
              </a:rPr>
              <a:t> Marie de masse 40 kg </a:t>
            </a:r>
            <a:r>
              <a:rPr lang="en-US" altLang="fr-FR" sz="2000" dirty="0" err="1">
                <a:latin typeface="+mn-lt"/>
                <a:cs typeface="Times New Roman" charset="0"/>
              </a:rPr>
              <a:t>s’appuient</a:t>
            </a:r>
            <a:r>
              <a:rPr lang="en-US" altLang="fr-FR" sz="2000" dirty="0">
                <a:latin typeface="+mn-lt"/>
                <a:cs typeface="Times New Roman" charset="0"/>
              </a:rPr>
              <a:t> dos à dos. Marie </a:t>
            </a:r>
            <a:r>
              <a:rPr lang="en-US" altLang="fr-FR" sz="2000" dirty="0" err="1">
                <a:latin typeface="+mn-lt"/>
                <a:cs typeface="Times New Roman" charset="0"/>
              </a:rPr>
              <a:t>est</a:t>
            </a:r>
            <a:r>
              <a:rPr lang="en-US" altLang="fr-FR" sz="2000" dirty="0">
                <a:latin typeface="+mn-lt"/>
                <a:cs typeface="Times New Roman" charset="0"/>
              </a:rPr>
              <a:t> </a:t>
            </a:r>
            <a:r>
              <a:rPr lang="en-US" altLang="fr-FR" sz="2000" dirty="0" err="1">
                <a:latin typeface="+mn-lt"/>
                <a:cs typeface="Times New Roman" charset="0"/>
              </a:rPr>
              <a:t>déséquilibrée</a:t>
            </a:r>
            <a:r>
              <a:rPr lang="en-US" altLang="fr-FR" sz="2000" dirty="0">
                <a:latin typeface="+mn-lt"/>
                <a:cs typeface="Times New Roman" charset="0"/>
              </a:rPr>
              <a:t>. </a:t>
            </a:r>
            <a:r>
              <a:rPr lang="en-US" altLang="fr-FR" sz="2000" dirty="0" err="1">
                <a:latin typeface="+mn-lt"/>
                <a:cs typeface="Times New Roman" charset="0"/>
              </a:rPr>
              <a:t>Pensez-vous</a:t>
            </a:r>
            <a:r>
              <a:rPr lang="en-US" altLang="fr-FR" sz="2000" dirty="0">
                <a:latin typeface="+mn-lt"/>
                <a:cs typeface="Times New Roman" charset="0"/>
              </a:rPr>
              <a:t> que </a:t>
            </a:r>
            <a:r>
              <a:rPr lang="en-US" altLang="fr-FR" sz="2000" dirty="0" err="1">
                <a:latin typeface="+mn-lt"/>
                <a:cs typeface="Times New Roman" charset="0"/>
              </a:rPr>
              <a:t>c’est</a:t>
            </a:r>
            <a:r>
              <a:rPr lang="en-US" altLang="fr-FR" sz="2000" dirty="0">
                <a:latin typeface="+mn-lt"/>
                <a:cs typeface="Times New Roman" charset="0"/>
              </a:rPr>
              <a:t> </a:t>
            </a:r>
            <a:r>
              <a:rPr lang="en-US" altLang="fr-FR" sz="2000" dirty="0" err="1">
                <a:latin typeface="+mn-lt"/>
                <a:cs typeface="Times New Roman" charset="0"/>
              </a:rPr>
              <a:t>parce</a:t>
            </a:r>
            <a:r>
              <a:rPr lang="en-US" altLang="fr-FR" sz="2000" dirty="0">
                <a:latin typeface="+mn-lt"/>
                <a:cs typeface="Times New Roman" charset="0"/>
              </a:rPr>
              <a:t> que la </a:t>
            </a:r>
            <a:r>
              <a:rPr lang="en-US" altLang="fr-FR" sz="2000" dirty="0" err="1">
                <a:latin typeface="+mn-lt"/>
                <a:cs typeface="Times New Roman" charset="0"/>
              </a:rPr>
              <a:t>valeur</a:t>
            </a:r>
            <a:r>
              <a:rPr lang="en-US" altLang="fr-FR" sz="2000" dirty="0">
                <a:latin typeface="+mn-lt"/>
                <a:cs typeface="Times New Roman" charset="0"/>
              </a:rPr>
              <a:t> de la force </a:t>
            </a:r>
            <a:r>
              <a:rPr lang="en-US" altLang="fr-FR" sz="2000" dirty="0" err="1">
                <a:latin typeface="+mn-lt"/>
                <a:cs typeface="Times New Roman" charset="0"/>
              </a:rPr>
              <a:t>exercée</a:t>
            </a:r>
            <a:r>
              <a:rPr lang="en-US" altLang="fr-FR" sz="2000" dirty="0">
                <a:latin typeface="+mn-lt"/>
                <a:cs typeface="Times New Roman" charset="0"/>
              </a:rPr>
              <a:t> par Pierre sur Marie </a:t>
            </a:r>
            <a:r>
              <a:rPr lang="en-US" altLang="fr-FR" sz="2000" dirty="0" err="1">
                <a:latin typeface="+mn-lt"/>
                <a:cs typeface="Times New Roman" charset="0"/>
              </a:rPr>
              <a:t>est</a:t>
            </a:r>
            <a:r>
              <a:rPr lang="en-US" altLang="fr-FR" sz="2000" dirty="0">
                <a:latin typeface="+mn-lt"/>
                <a:cs typeface="Times New Roman" charset="0"/>
              </a:rPr>
              <a:t> plus </a:t>
            </a:r>
            <a:r>
              <a:rPr lang="en-US" altLang="fr-FR" sz="2000" dirty="0" err="1">
                <a:latin typeface="+mn-lt"/>
                <a:cs typeface="Times New Roman" charset="0"/>
              </a:rPr>
              <a:t>importante</a:t>
            </a:r>
            <a:r>
              <a:rPr lang="en-US" altLang="fr-FR" sz="2000" dirty="0">
                <a:latin typeface="+mn-lt"/>
                <a:cs typeface="Times New Roman" charset="0"/>
              </a:rPr>
              <a:t> que </a:t>
            </a:r>
            <a:r>
              <a:rPr lang="en-US" altLang="fr-FR" sz="2000" dirty="0" err="1">
                <a:latin typeface="+mn-lt"/>
                <a:cs typeface="Times New Roman" charset="0"/>
              </a:rPr>
              <a:t>celle</a:t>
            </a:r>
            <a:r>
              <a:rPr lang="en-US" altLang="fr-FR" sz="2000" dirty="0">
                <a:latin typeface="+mn-lt"/>
                <a:cs typeface="Times New Roman" charset="0"/>
              </a:rPr>
              <a:t> </a:t>
            </a:r>
            <a:r>
              <a:rPr lang="en-US" altLang="fr-FR" sz="2000" dirty="0" err="1">
                <a:latin typeface="+mn-lt"/>
                <a:cs typeface="Times New Roman" charset="0"/>
              </a:rPr>
              <a:t>exercée</a:t>
            </a:r>
            <a:r>
              <a:rPr lang="en-US" altLang="fr-FR" sz="2000" dirty="0">
                <a:latin typeface="+mn-lt"/>
                <a:cs typeface="Times New Roman" charset="0"/>
              </a:rPr>
              <a:t> par Marie sur Pierre ?</a:t>
            </a:r>
          </a:p>
          <a:p>
            <a:pPr algn="just"/>
            <a:r>
              <a:rPr lang="en-US" altLang="fr-FR" sz="1050" dirty="0">
                <a:latin typeface="+mn-lt"/>
                <a:cs typeface="Times New Roman" charset="0"/>
              </a:rPr>
              <a:t> </a:t>
            </a:r>
          </a:p>
          <a:p>
            <a:pPr algn="just"/>
            <a:r>
              <a:rPr lang="en-US" altLang="fr-FR" sz="2000" dirty="0">
                <a:latin typeface="+mn-lt"/>
                <a:cs typeface="Times New Roman" charset="0"/>
              </a:rPr>
              <a:t>□ </a:t>
            </a:r>
            <a:r>
              <a:rPr lang="en-US" altLang="fr-FR" sz="2000" dirty="0" err="1">
                <a:latin typeface="+mn-lt"/>
                <a:cs typeface="Times New Roman" charset="0"/>
              </a:rPr>
              <a:t>oui</a:t>
            </a:r>
            <a:r>
              <a:rPr lang="en-US" altLang="fr-FR" sz="2000" dirty="0">
                <a:latin typeface="+mn-lt"/>
                <a:cs typeface="Times New Roman" charset="0"/>
              </a:rPr>
              <a:t>	</a:t>
            </a:r>
            <a:r>
              <a:rPr lang="en-US" altLang="fr-FR" sz="2000" dirty="0" smtClean="0">
                <a:latin typeface="+mn-lt"/>
                <a:cs typeface="Times New Roman" charset="0"/>
              </a:rPr>
              <a:t>	 □ </a:t>
            </a:r>
            <a:r>
              <a:rPr lang="en-US" altLang="fr-FR" sz="2000" dirty="0">
                <a:latin typeface="+mn-lt"/>
                <a:cs typeface="Times New Roman" charset="0"/>
              </a:rPr>
              <a:t>non  </a:t>
            </a:r>
            <a:r>
              <a:rPr lang="en-US" altLang="fr-FR" sz="2000" dirty="0" smtClean="0">
                <a:latin typeface="+mn-lt"/>
                <a:cs typeface="Times New Roman" charset="0"/>
              </a:rPr>
              <a:t>                □ </a:t>
            </a:r>
            <a:r>
              <a:rPr lang="en-US" altLang="fr-FR" sz="2000" dirty="0">
                <a:latin typeface="+mn-lt"/>
                <a:cs typeface="Times New Roman" charset="0"/>
              </a:rPr>
              <a:t>on ne </a:t>
            </a:r>
            <a:r>
              <a:rPr lang="en-US" altLang="fr-FR" sz="2000" dirty="0" err="1">
                <a:latin typeface="+mn-lt"/>
                <a:cs typeface="Times New Roman" charset="0"/>
              </a:rPr>
              <a:t>peut</a:t>
            </a:r>
            <a:r>
              <a:rPr lang="en-US" altLang="fr-FR" sz="2000" dirty="0">
                <a:latin typeface="+mn-lt"/>
                <a:cs typeface="Times New Roman" charset="0"/>
              </a:rPr>
              <a:t> pas </a:t>
            </a:r>
            <a:r>
              <a:rPr lang="en-US" altLang="fr-FR" sz="2000" dirty="0" err="1">
                <a:latin typeface="+mn-lt"/>
                <a:cs typeface="Times New Roman" charset="0"/>
              </a:rPr>
              <a:t>répondre</a:t>
            </a:r>
            <a:r>
              <a:rPr lang="en-US" altLang="fr-FR" sz="2000" dirty="0">
                <a:latin typeface="+mn-lt"/>
                <a:cs typeface="Times New Roman" charset="0"/>
              </a:rPr>
              <a:t> avec </a:t>
            </a:r>
            <a:r>
              <a:rPr lang="en-US" altLang="fr-FR" sz="2000" dirty="0" err="1">
                <a:latin typeface="+mn-lt"/>
                <a:cs typeface="Times New Roman" charset="0"/>
              </a:rPr>
              <a:t>ces</a:t>
            </a:r>
            <a:r>
              <a:rPr lang="en-US" altLang="fr-FR" sz="2000" dirty="0">
                <a:latin typeface="+mn-lt"/>
                <a:cs typeface="Times New Roman" charset="0"/>
              </a:rPr>
              <a:t> </a:t>
            </a:r>
            <a:r>
              <a:rPr lang="en-US" altLang="fr-FR" sz="2000" dirty="0" err="1" smtClean="0">
                <a:latin typeface="+mn-lt"/>
                <a:cs typeface="Times New Roman" charset="0"/>
              </a:rPr>
              <a:t>données</a:t>
            </a:r>
            <a:endParaRPr lang="en-US" altLang="fr-FR" sz="2000" dirty="0" smtClean="0">
              <a:latin typeface="+mn-lt"/>
              <a:cs typeface="Times New Roman" charset="0"/>
            </a:endParaRPr>
          </a:p>
          <a:p>
            <a:pPr algn="just"/>
            <a:r>
              <a:rPr lang="en-US" altLang="fr-FR" sz="2000" dirty="0" smtClean="0">
                <a:latin typeface="+mn-lt"/>
                <a:cs typeface="Times New Roman" charset="0"/>
              </a:rPr>
              <a:t>□ </a:t>
            </a:r>
            <a:r>
              <a:rPr lang="en-US" altLang="fr-FR" sz="2000" dirty="0">
                <a:latin typeface="+mn-lt"/>
                <a:cs typeface="Times New Roman" charset="0"/>
              </a:rPr>
              <a:t>je ne sais pas</a:t>
            </a:r>
            <a:endParaRPr lang="en-US" altLang="fr-FR" sz="2000" dirty="0">
              <a:latin typeface="+mn-lt"/>
            </a:endParaRPr>
          </a:p>
        </p:txBody>
      </p:sp>
      <p:sp>
        <p:nvSpPr>
          <p:cNvPr id="4099" name="Rectangle 1028"/>
          <p:cNvSpPr>
            <a:spLocks noChangeArrowheads="1"/>
          </p:cNvSpPr>
          <p:nvPr/>
        </p:nvSpPr>
        <p:spPr bwMode="auto">
          <a:xfrm>
            <a:off x="3128963" y="2500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fr-FR" altLang="fr-FR"/>
          </a:p>
        </p:txBody>
      </p:sp>
      <p:graphicFrame>
        <p:nvGraphicFramePr>
          <p:cNvPr id="5" name="Tableau 4"/>
          <p:cNvGraphicFramePr>
            <a:graphicFrameLocks noGrp="1"/>
          </p:cNvGraphicFramePr>
          <p:nvPr>
            <p:extLst>
              <p:ext uri="{D42A27DB-BD31-4B8C-83A1-F6EECF244321}">
                <p14:modId xmlns:p14="http://schemas.microsoft.com/office/powerpoint/2010/main" val="452542582"/>
              </p:ext>
            </p:extLst>
          </p:nvPr>
        </p:nvGraphicFramePr>
        <p:xfrm>
          <a:off x="611560" y="2996952"/>
          <a:ext cx="7848872" cy="1461760"/>
        </p:xfrm>
        <a:graphic>
          <a:graphicData uri="http://schemas.openxmlformats.org/drawingml/2006/table">
            <a:tbl>
              <a:tblPr firstRow="1" bandRow="1">
                <a:tableStyleId>{5C22544A-7EE6-4342-B048-85BDC9FD1C3A}</a:tableStyleId>
              </a:tblPr>
              <a:tblGrid>
                <a:gridCol w="4536503"/>
                <a:gridCol w="1656184"/>
                <a:gridCol w="1656185"/>
              </a:tblGrid>
              <a:tr h="720080">
                <a:tc>
                  <a:txBody>
                    <a:bodyPr/>
                    <a:lstStyle/>
                    <a:p>
                      <a:endParaRPr lang="fr-FR" dirty="0"/>
                    </a:p>
                  </a:txBody>
                  <a:tcPr/>
                </a:tc>
                <a:tc>
                  <a:txBody>
                    <a:bodyPr/>
                    <a:lstStyle/>
                    <a:p>
                      <a:r>
                        <a:rPr lang="fr-FR" dirty="0" smtClean="0"/>
                        <a:t>1</a:t>
                      </a:r>
                      <a:r>
                        <a:rPr lang="fr-FR" baseline="30000" dirty="0" smtClean="0"/>
                        <a:t>ère</a:t>
                      </a:r>
                      <a:r>
                        <a:rPr lang="fr-FR" baseline="0" dirty="0" smtClean="0"/>
                        <a:t> année d’université </a:t>
                      </a:r>
                      <a:endParaRPr lang="fr-FR" dirty="0"/>
                    </a:p>
                  </a:txBody>
                  <a:tcPr/>
                </a:tc>
                <a:tc>
                  <a:txBody>
                    <a:bodyPr/>
                    <a:lstStyle/>
                    <a:p>
                      <a:r>
                        <a:rPr lang="fr-FR" dirty="0" smtClean="0"/>
                        <a:t>2</a:t>
                      </a:r>
                      <a:r>
                        <a:rPr lang="fr-FR" baseline="30000" dirty="0" smtClean="0"/>
                        <a:t>ème</a:t>
                      </a:r>
                      <a:r>
                        <a:rPr lang="fr-FR" dirty="0" smtClean="0"/>
                        <a:t> année d’université </a:t>
                      </a:r>
                      <a:endParaRPr lang="fr-F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Bonne</a:t>
                      </a:r>
                      <a:r>
                        <a:rPr lang="fr-FR" baseline="0" dirty="0" smtClean="0"/>
                        <a:t> réponse</a:t>
                      </a:r>
                      <a:endParaRPr lang="fr-FR" dirty="0" smtClean="0"/>
                    </a:p>
                  </a:txBody>
                  <a:tcPr/>
                </a:tc>
                <a:tc>
                  <a:txBody>
                    <a:bodyPr/>
                    <a:lstStyle/>
                    <a:p>
                      <a:r>
                        <a:rPr lang="fr-FR" dirty="0" smtClean="0"/>
                        <a:t>21 %</a:t>
                      </a:r>
                      <a:endParaRPr lang="fr-FR" dirty="0"/>
                    </a:p>
                  </a:txBody>
                  <a:tcPr/>
                </a:tc>
                <a:tc>
                  <a:txBody>
                    <a:bodyPr/>
                    <a:lstStyle/>
                    <a:p>
                      <a:r>
                        <a:rPr lang="fr-FR" dirty="0" smtClean="0"/>
                        <a:t>28%</a:t>
                      </a:r>
                      <a:endParaRPr lang="fr-F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Force exercée par </a:t>
                      </a:r>
                      <a:r>
                        <a:rPr lang="fr-FR" baseline="0" dirty="0" smtClean="0"/>
                        <a:t> Pierre plus importante</a:t>
                      </a:r>
                      <a:endParaRPr lang="fr-FR" dirty="0" smtClean="0"/>
                    </a:p>
                  </a:txBody>
                  <a:tcPr/>
                </a:tc>
                <a:tc>
                  <a:txBody>
                    <a:bodyPr/>
                    <a:lstStyle/>
                    <a:p>
                      <a:r>
                        <a:rPr lang="fr-FR" dirty="0" smtClean="0"/>
                        <a:t>52%</a:t>
                      </a:r>
                      <a:endParaRPr lang="fr-FR" dirty="0"/>
                    </a:p>
                  </a:txBody>
                  <a:tcPr/>
                </a:tc>
                <a:tc>
                  <a:txBody>
                    <a:bodyPr/>
                    <a:lstStyle/>
                    <a:p>
                      <a:r>
                        <a:rPr lang="fr-FR" dirty="0" smtClean="0"/>
                        <a:t>44%</a:t>
                      </a:r>
                      <a:endParaRPr lang="fr-FR" dirty="0"/>
                    </a:p>
                  </a:txBody>
                  <a:tcPr/>
                </a:tc>
              </a:tr>
            </a:tbl>
          </a:graphicData>
        </a:graphic>
      </p:graphicFrame>
    </p:spTree>
    <p:extLst>
      <p:ext uri="{BB962C8B-B14F-4D97-AF65-F5344CB8AC3E}">
        <p14:creationId xmlns:p14="http://schemas.microsoft.com/office/powerpoint/2010/main" val="373801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79512" y="729308"/>
            <a:ext cx="8856984" cy="614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a:r>
              <a:rPr lang="en-US" altLang="fr-FR" sz="2000" b="1" dirty="0" smtClean="0">
                <a:latin typeface="+mn-lt"/>
                <a:cs typeface="Times New Roman" charset="0"/>
              </a:rPr>
              <a:t>Au </a:t>
            </a:r>
            <a:r>
              <a:rPr lang="en-US" altLang="fr-FR" sz="2000" b="1" dirty="0">
                <a:latin typeface="+mn-lt"/>
                <a:cs typeface="Times New Roman" charset="0"/>
              </a:rPr>
              <a:t>service, un </a:t>
            </a:r>
            <a:r>
              <a:rPr lang="en-US" altLang="fr-FR" sz="2000" b="1" dirty="0" err="1">
                <a:latin typeface="+mn-lt"/>
                <a:cs typeface="Times New Roman" charset="0"/>
              </a:rPr>
              <a:t>joueur</a:t>
            </a:r>
            <a:r>
              <a:rPr lang="en-US" altLang="fr-FR" sz="2000" b="1" dirty="0">
                <a:latin typeface="+mn-lt"/>
                <a:cs typeface="Times New Roman" charset="0"/>
              </a:rPr>
              <a:t> de tennis lance </a:t>
            </a:r>
            <a:r>
              <a:rPr lang="en-US" altLang="fr-FR" sz="2000" b="1" dirty="0" err="1">
                <a:latin typeface="+mn-lt"/>
                <a:cs typeface="Times New Roman" charset="0"/>
              </a:rPr>
              <a:t>une</a:t>
            </a:r>
            <a:r>
              <a:rPr lang="en-US" altLang="fr-FR" sz="2000" b="1" dirty="0">
                <a:latin typeface="+mn-lt"/>
                <a:cs typeface="Times New Roman" charset="0"/>
              </a:rPr>
              <a:t> </a:t>
            </a:r>
            <a:r>
              <a:rPr lang="en-US" altLang="fr-FR" sz="2000" b="1" dirty="0" err="1">
                <a:latin typeface="+mn-lt"/>
                <a:cs typeface="Times New Roman" charset="0"/>
              </a:rPr>
              <a:t>balle</a:t>
            </a:r>
            <a:r>
              <a:rPr lang="en-US" altLang="fr-FR" sz="2000" b="1" dirty="0">
                <a:latin typeface="+mn-lt"/>
                <a:cs typeface="Times New Roman" charset="0"/>
              </a:rPr>
              <a:t> </a:t>
            </a:r>
            <a:r>
              <a:rPr lang="en-US" altLang="fr-FR" sz="2000" b="1" dirty="0" err="1">
                <a:latin typeface="+mn-lt"/>
                <a:cs typeface="Times New Roman" charset="0"/>
              </a:rPr>
              <a:t>en</a:t>
            </a:r>
            <a:r>
              <a:rPr lang="en-US" altLang="fr-FR" sz="2000" b="1" dirty="0">
                <a:latin typeface="+mn-lt"/>
                <a:cs typeface="Times New Roman" charset="0"/>
              </a:rPr>
              <a:t> </a:t>
            </a:r>
            <a:r>
              <a:rPr lang="en-US" altLang="fr-FR" sz="2000" b="1" dirty="0" err="1">
                <a:latin typeface="+mn-lt"/>
                <a:cs typeface="Times New Roman" charset="0"/>
              </a:rPr>
              <a:t>l'air</a:t>
            </a:r>
            <a:r>
              <a:rPr lang="en-US" altLang="fr-FR" sz="2000" b="1" dirty="0">
                <a:latin typeface="+mn-lt"/>
                <a:cs typeface="Times New Roman" charset="0"/>
              </a:rPr>
              <a:t>, </a:t>
            </a:r>
            <a:r>
              <a:rPr lang="en-US" altLang="fr-FR" sz="2000" b="1" dirty="0" err="1">
                <a:latin typeface="+mn-lt"/>
                <a:cs typeface="Times New Roman" charset="0"/>
              </a:rPr>
              <a:t>vers</a:t>
            </a:r>
            <a:r>
              <a:rPr lang="en-US" altLang="fr-FR" sz="2000" b="1" dirty="0">
                <a:latin typeface="+mn-lt"/>
                <a:cs typeface="Times New Roman" charset="0"/>
              </a:rPr>
              <a:t> le haut. La </a:t>
            </a:r>
            <a:r>
              <a:rPr lang="en-US" altLang="fr-FR" sz="2000" b="1" dirty="0" err="1">
                <a:latin typeface="+mn-lt"/>
                <a:cs typeface="Times New Roman" charset="0"/>
              </a:rPr>
              <a:t>balle</a:t>
            </a:r>
            <a:r>
              <a:rPr lang="en-US" altLang="fr-FR" sz="2000" b="1" dirty="0">
                <a:latin typeface="+mn-lt"/>
                <a:cs typeface="Times New Roman" charset="0"/>
              </a:rPr>
              <a:t> </a:t>
            </a:r>
            <a:r>
              <a:rPr lang="en-US" altLang="fr-FR" sz="2000" b="1" dirty="0" err="1">
                <a:latin typeface="+mn-lt"/>
                <a:cs typeface="Times New Roman" charset="0"/>
              </a:rPr>
              <a:t>monte</a:t>
            </a:r>
            <a:r>
              <a:rPr lang="en-US" altLang="fr-FR" sz="2000" b="1" dirty="0">
                <a:latin typeface="+mn-lt"/>
                <a:cs typeface="Times New Roman" charset="0"/>
              </a:rPr>
              <a:t> </a:t>
            </a:r>
            <a:r>
              <a:rPr lang="en-US" altLang="fr-FR" sz="2000" b="1" dirty="0" err="1">
                <a:latin typeface="+mn-lt"/>
                <a:cs typeface="Times New Roman" charset="0"/>
              </a:rPr>
              <a:t>en</a:t>
            </a:r>
            <a:r>
              <a:rPr lang="en-US" altLang="fr-FR" sz="2000" b="1" dirty="0">
                <a:latin typeface="+mn-lt"/>
                <a:cs typeface="Times New Roman" charset="0"/>
              </a:rPr>
              <a:t> </a:t>
            </a:r>
            <a:r>
              <a:rPr lang="en-US" altLang="fr-FR" sz="2000" b="1" dirty="0" err="1" smtClean="0">
                <a:latin typeface="+mn-lt"/>
                <a:cs typeface="Times New Roman" charset="0"/>
              </a:rPr>
              <a:t>ralentissant</a:t>
            </a:r>
            <a:r>
              <a:rPr lang="en-US" altLang="fr-FR" sz="2000" b="1" dirty="0" smtClean="0">
                <a:latin typeface="+mn-lt"/>
                <a:cs typeface="Times New Roman" charset="0"/>
              </a:rPr>
              <a:t>. Comment </a:t>
            </a:r>
            <a:r>
              <a:rPr lang="en-US" altLang="fr-FR" sz="2000" b="1" dirty="0" err="1" smtClean="0">
                <a:latin typeface="+mn-lt"/>
                <a:cs typeface="Times New Roman" charset="0"/>
              </a:rPr>
              <a:t>l’expliquez-vous</a:t>
            </a:r>
            <a:r>
              <a:rPr lang="en-US" altLang="fr-FR" sz="2000" b="1" dirty="0" smtClean="0">
                <a:latin typeface="+mn-lt"/>
                <a:cs typeface="Times New Roman" charset="0"/>
              </a:rPr>
              <a:t> ?</a:t>
            </a:r>
          </a:p>
          <a:p>
            <a:pPr algn="just"/>
            <a:endParaRPr lang="en-US" altLang="fr-FR" sz="1050" dirty="0" smtClean="0">
              <a:latin typeface="+mn-lt"/>
              <a:cs typeface="Times New Roman" charset="0"/>
            </a:endParaRPr>
          </a:p>
          <a:p>
            <a:pPr algn="just"/>
            <a:r>
              <a:rPr lang="en-US" altLang="fr-FR" sz="2000" dirty="0" smtClean="0">
                <a:latin typeface="+mn-lt"/>
                <a:cs typeface="Times New Roman" charset="0"/>
              </a:rPr>
              <a:t>“</a:t>
            </a:r>
            <a:r>
              <a:rPr lang="en-US" altLang="fr-FR" sz="2000" i="1" dirty="0" smtClean="0">
                <a:latin typeface="+mn-lt"/>
                <a:cs typeface="Times New Roman" charset="0"/>
              </a:rPr>
              <a:t>Le </a:t>
            </a:r>
            <a:r>
              <a:rPr lang="en-US" altLang="fr-FR" sz="2000" i="1" dirty="0" err="1" smtClean="0">
                <a:latin typeface="+mn-lt"/>
                <a:cs typeface="Times New Roman" charset="0"/>
              </a:rPr>
              <a:t>joueur</a:t>
            </a:r>
            <a:r>
              <a:rPr lang="en-US" altLang="fr-FR" sz="2000" i="1" dirty="0" smtClean="0">
                <a:latin typeface="+mn-lt"/>
                <a:cs typeface="Times New Roman" charset="0"/>
              </a:rPr>
              <a:t> </a:t>
            </a:r>
            <a:r>
              <a:rPr lang="en-US" altLang="fr-FR" sz="2000" i="1" dirty="0" err="1" smtClean="0">
                <a:latin typeface="+mn-lt"/>
                <a:cs typeface="Times New Roman" charset="0"/>
              </a:rPr>
              <a:t>lui</a:t>
            </a:r>
            <a:r>
              <a:rPr lang="en-US" altLang="fr-FR" sz="2000" i="1" dirty="0" smtClean="0">
                <a:latin typeface="+mn-lt"/>
                <a:cs typeface="Times New Roman" charset="0"/>
              </a:rPr>
              <a:t> a </a:t>
            </a:r>
            <a:r>
              <a:rPr lang="en-US" altLang="fr-FR" sz="2000" i="1" dirty="0" err="1" smtClean="0">
                <a:latin typeface="+mn-lt"/>
                <a:cs typeface="Times New Roman" charset="0"/>
              </a:rPr>
              <a:t>donné</a:t>
            </a:r>
            <a:r>
              <a:rPr lang="en-US" altLang="fr-FR" sz="2000" i="1" dirty="0" smtClean="0">
                <a:latin typeface="+mn-lt"/>
                <a:cs typeface="Times New Roman" charset="0"/>
              </a:rPr>
              <a:t> </a:t>
            </a:r>
            <a:r>
              <a:rPr lang="en-US" altLang="fr-FR" sz="2000" i="1" dirty="0" err="1" smtClean="0">
                <a:latin typeface="+mn-lt"/>
                <a:cs typeface="Times New Roman" charset="0"/>
              </a:rPr>
              <a:t>une</a:t>
            </a:r>
            <a:r>
              <a:rPr lang="en-US" altLang="fr-FR" sz="2000" i="1" dirty="0" smtClean="0">
                <a:latin typeface="+mn-lt"/>
                <a:cs typeface="Times New Roman" charset="0"/>
              </a:rPr>
              <a:t> force </a:t>
            </a:r>
            <a:r>
              <a:rPr lang="en-US" altLang="fr-FR" sz="2000" i="1" dirty="0" err="1" smtClean="0">
                <a:latin typeface="+mn-lt"/>
                <a:cs typeface="Times New Roman" charset="0"/>
              </a:rPr>
              <a:t>vers</a:t>
            </a:r>
            <a:r>
              <a:rPr lang="en-US" altLang="fr-FR" sz="2000" i="1" dirty="0" smtClean="0">
                <a:latin typeface="+mn-lt"/>
                <a:cs typeface="Times New Roman" charset="0"/>
              </a:rPr>
              <a:t> le haut </a:t>
            </a:r>
            <a:r>
              <a:rPr lang="en-US" altLang="fr-FR" sz="2000" i="1" dirty="0" err="1" smtClean="0">
                <a:latin typeface="+mn-lt"/>
                <a:cs typeface="Times New Roman" charset="0"/>
              </a:rPr>
              <a:t>dont</a:t>
            </a:r>
            <a:r>
              <a:rPr lang="en-US" altLang="fr-FR" sz="2000" i="1" dirty="0" smtClean="0">
                <a:latin typeface="+mn-lt"/>
                <a:cs typeface="Times New Roman" charset="0"/>
              </a:rPr>
              <a:t> la </a:t>
            </a:r>
            <a:r>
              <a:rPr lang="en-US" altLang="fr-FR" sz="2000" i="1" dirty="0" err="1" smtClean="0">
                <a:latin typeface="+mn-lt"/>
                <a:cs typeface="Times New Roman" charset="0"/>
              </a:rPr>
              <a:t>valeur</a:t>
            </a:r>
            <a:r>
              <a:rPr lang="en-US" altLang="fr-FR" sz="2000" i="1" dirty="0" smtClean="0">
                <a:latin typeface="+mn-lt"/>
                <a:cs typeface="Times New Roman" charset="0"/>
              </a:rPr>
              <a:t> </a:t>
            </a:r>
            <a:r>
              <a:rPr lang="en-US" altLang="fr-FR" sz="2000" i="1" dirty="0" err="1" smtClean="0">
                <a:latin typeface="+mn-lt"/>
                <a:cs typeface="Times New Roman" charset="0"/>
              </a:rPr>
              <a:t>diminue</a:t>
            </a:r>
            <a:r>
              <a:rPr lang="en-US" altLang="fr-FR" sz="2000" i="1" dirty="0" smtClean="0">
                <a:latin typeface="+mn-lt"/>
                <a:cs typeface="Times New Roman" charset="0"/>
              </a:rPr>
              <a:t> au </a:t>
            </a:r>
            <a:r>
              <a:rPr lang="en-US" altLang="fr-FR" sz="2000" i="1" dirty="0" err="1" smtClean="0">
                <a:latin typeface="+mn-lt"/>
                <a:cs typeface="Times New Roman" charset="0"/>
              </a:rPr>
              <a:t>cours</a:t>
            </a:r>
            <a:r>
              <a:rPr lang="en-US" altLang="fr-FR" sz="2000" i="1" dirty="0" smtClean="0">
                <a:latin typeface="+mn-lt"/>
                <a:cs typeface="Times New Roman" charset="0"/>
              </a:rPr>
              <a:t> de </a:t>
            </a:r>
            <a:r>
              <a:rPr lang="en-US" altLang="fr-FR" sz="2000" i="1" dirty="0" err="1" smtClean="0">
                <a:latin typeface="+mn-lt"/>
                <a:cs typeface="Times New Roman" charset="0"/>
              </a:rPr>
              <a:t>l'ascension</a:t>
            </a:r>
            <a:r>
              <a:rPr lang="en-US" altLang="fr-FR" sz="2000" dirty="0" smtClean="0">
                <a:latin typeface="+mn-lt"/>
                <a:cs typeface="Times New Roman" charset="0"/>
              </a:rPr>
              <a:t>”.</a:t>
            </a:r>
          </a:p>
          <a:p>
            <a:pPr algn="just"/>
            <a:r>
              <a:rPr lang="en-US" altLang="fr-FR" sz="800" dirty="0" smtClean="0">
                <a:latin typeface="+mn-lt"/>
                <a:cs typeface="Times New Roman" charset="0"/>
              </a:rPr>
              <a:t>	</a:t>
            </a:r>
          </a:p>
          <a:p>
            <a:pPr algn="just"/>
            <a:r>
              <a:rPr lang="en-US" altLang="fr-FR" sz="2000" dirty="0" smtClean="0">
                <a:latin typeface="+mn-lt"/>
                <a:cs typeface="Times New Roman" charset="0"/>
              </a:rPr>
              <a:t>	Capital </a:t>
            </a:r>
            <a:r>
              <a:rPr lang="en-US" altLang="fr-FR" sz="2000" dirty="0">
                <a:latin typeface="+mn-lt"/>
                <a:cs typeface="Times New Roman" charset="0"/>
              </a:rPr>
              <a:t>de </a:t>
            </a:r>
            <a:r>
              <a:rPr lang="en-US" altLang="fr-FR" sz="2000" dirty="0" err="1">
                <a:latin typeface="+mn-lt"/>
                <a:cs typeface="Times New Roman" charset="0"/>
              </a:rPr>
              <a:t>mouvement</a:t>
            </a:r>
            <a:r>
              <a:rPr lang="en-US" altLang="fr-FR" sz="2000" dirty="0">
                <a:latin typeface="+mn-lt"/>
                <a:cs typeface="Times New Roman" charset="0"/>
              </a:rPr>
              <a:t> qui </a:t>
            </a:r>
            <a:r>
              <a:rPr lang="en-US" altLang="fr-FR" sz="2000" dirty="0" err="1">
                <a:latin typeface="+mn-lt"/>
                <a:cs typeface="Times New Roman" charset="0"/>
              </a:rPr>
              <a:t>serait</a:t>
            </a:r>
            <a:r>
              <a:rPr lang="en-US" altLang="fr-FR" sz="2000" dirty="0">
                <a:latin typeface="+mn-lt"/>
                <a:cs typeface="Times New Roman" charset="0"/>
              </a:rPr>
              <a:t> communiqué à un objet et qui </a:t>
            </a:r>
            <a:r>
              <a:rPr lang="en-US" altLang="fr-FR" sz="2000" dirty="0" smtClean="0">
                <a:latin typeface="+mn-lt"/>
                <a:cs typeface="Times New Roman" charset="0"/>
              </a:rPr>
              <a:t>	</a:t>
            </a:r>
            <a:r>
              <a:rPr lang="en-US" altLang="fr-FR" sz="2000" dirty="0" err="1" smtClean="0">
                <a:latin typeface="+mn-lt"/>
                <a:cs typeface="Times New Roman" charset="0"/>
              </a:rPr>
              <a:t>s’épuiserait</a:t>
            </a:r>
            <a:r>
              <a:rPr lang="en-US" altLang="fr-FR" sz="2000" dirty="0" smtClean="0">
                <a:latin typeface="+mn-lt"/>
                <a:cs typeface="Times New Roman" charset="0"/>
              </a:rPr>
              <a:t> </a:t>
            </a:r>
            <a:r>
              <a:rPr lang="en-US" altLang="fr-FR" sz="2000" dirty="0">
                <a:latin typeface="+mn-lt"/>
                <a:cs typeface="Times New Roman" charset="0"/>
              </a:rPr>
              <a:t>au </a:t>
            </a:r>
            <a:r>
              <a:rPr lang="en-US" altLang="fr-FR" sz="2000" dirty="0" err="1">
                <a:latin typeface="+mn-lt"/>
                <a:cs typeface="Times New Roman" charset="0"/>
              </a:rPr>
              <a:t>cours</a:t>
            </a:r>
            <a:r>
              <a:rPr lang="en-US" altLang="fr-FR" sz="2000" dirty="0">
                <a:latin typeface="+mn-lt"/>
                <a:cs typeface="Times New Roman" charset="0"/>
              </a:rPr>
              <a:t> du </a:t>
            </a:r>
            <a:r>
              <a:rPr lang="en-US" altLang="fr-FR" sz="2000" dirty="0" smtClean="0">
                <a:latin typeface="+mn-lt"/>
                <a:cs typeface="Times New Roman" charset="0"/>
              </a:rPr>
              <a:t>temps (d’1/3 </a:t>
            </a:r>
            <a:r>
              <a:rPr lang="en-US" altLang="fr-FR" sz="2000" dirty="0">
                <a:latin typeface="+mn-lt"/>
                <a:cs typeface="Times New Roman" charset="0"/>
              </a:rPr>
              <a:t>des </a:t>
            </a:r>
            <a:r>
              <a:rPr lang="en-US" altLang="fr-FR" sz="2000" dirty="0" err="1" smtClean="0">
                <a:latin typeface="+mn-lt"/>
                <a:cs typeface="Times New Roman" charset="0"/>
              </a:rPr>
              <a:t>étudiants</a:t>
            </a:r>
            <a:r>
              <a:rPr lang="en-US" altLang="fr-FR" sz="2000" dirty="0" smtClean="0">
                <a:latin typeface="+mn-lt"/>
                <a:cs typeface="Times New Roman" charset="0"/>
              </a:rPr>
              <a:t> </a:t>
            </a:r>
            <a:r>
              <a:rPr lang="en-US" altLang="fr-FR" sz="2000" dirty="0">
                <a:latin typeface="+mn-lt"/>
                <a:cs typeface="Times New Roman" charset="0"/>
              </a:rPr>
              <a:t>de 2</a:t>
            </a:r>
            <a:r>
              <a:rPr lang="en-US" altLang="fr-FR" sz="2000" baseline="30000" dirty="0">
                <a:latin typeface="+mn-lt"/>
                <a:cs typeface="Times New Roman" charset="0"/>
              </a:rPr>
              <a:t>ème</a:t>
            </a:r>
            <a:r>
              <a:rPr lang="en-US" altLang="fr-FR" sz="2000" dirty="0">
                <a:latin typeface="+mn-lt"/>
                <a:cs typeface="Times New Roman" charset="0"/>
              </a:rPr>
              <a:t> </a:t>
            </a:r>
            <a:r>
              <a:rPr lang="en-US" altLang="fr-FR" sz="2000" dirty="0" err="1" smtClean="0">
                <a:latin typeface="+mn-lt"/>
                <a:cs typeface="Times New Roman" charset="0"/>
              </a:rPr>
              <a:t>année</a:t>
            </a:r>
            <a:r>
              <a:rPr lang="en-US" altLang="fr-FR" sz="2000" dirty="0" smtClean="0">
                <a:latin typeface="+mn-lt"/>
                <a:cs typeface="Times New Roman" charset="0"/>
              </a:rPr>
              <a:t>).</a:t>
            </a:r>
            <a:endParaRPr lang="en-US" altLang="fr-FR" sz="2000" dirty="0">
              <a:latin typeface="+mn-lt"/>
              <a:cs typeface="Times New Roman" charset="0"/>
            </a:endParaRPr>
          </a:p>
          <a:p>
            <a:pPr algn="just"/>
            <a:endParaRPr lang="fr-FR" altLang="fr-FR" sz="1000" dirty="0" smtClean="0">
              <a:latin typeface="+mn-lt"/>
            </a:endParaRPr>
          </a:p>
          <a:p>
            <a:pPr eaLnBrk="1" hangingPunct="1">
              <a:spcBef>
                <a:spcPts val="600"/>
              </a:spcBef>
            </a:pPr>
            <a:r>
              <a:rPr lang="fr-FR" altLang="fr-FR" sz="2000" i="1" dirty="0">
                <a:latin typeface="+mn-lt"/>
              </a:rPr>
              <a:t>« </a:t>
            </a:r>
            <a:r>
              <a:rPr lang="fr-FR" altLang="fr-FR" sz="2000" i="1" dirty="0" smtClean="0">
                <a:latin typeface="+mn-lt"/>
              </a:rPr>
              <a:t>Au </a:t>
            </a:r>
            <a:r>
              <a:rPr lang="fr-FR" altLang="fr-FR" sz="2000" i="1" dirty="0">
                <a:latin typeface="+mn-lt"/>
              </a:rPr>
              <a:t>sommet de la trajectoire, il y a la pesanteur et la force du geste du lanceur qui agissent </a:t>
            </a:r>
            <a:r>
              <a:rPr lang="fr-FR" altLang="fr-FR" sz="2000" i="1" dirty="0" smtClean="0">
                <a:latin typeface="+mn-lt"/>
              </a:rPr>
              <a:t> »</a:t>
            </a:r>
            <a:r>
              <a:rPr lang="en-GB" altLang="fr-FR" sz="2000" dirty="0" smtClean="0">
                <a:latin typeface="+mn-lt"/>
                <a:cs typeface="Times New Roman" charset="0"/>
              </a:rPr>
              <a:t>	</a:t>
            </a:r>
          </a:p>
          <a:p>
            <a:pPr eaLnBrk="1" hangingPunct="1">
              <a:spcBef>
                <a:spcPts val="600"/>
              </a:spcBef>
            </a:pPr>
            <a:r>
              <a:rPr lang="en-GB" altLang="fr-FR" sz="2000" dirty="0">
                <a:latin typeface="+mn-lt"/>
                <a:cs typeface="Times New Roman" charset="0"/>
              </a:rPr>
              <a:t>	</a:t>
            </a:r>
            <a:r>
              <a:rPr lang="en-GB" altLang="fr-FR" sz="2000" dirty="0" smtClean="0">
                <a:latin typeface="+mn-lt"/>
                <a:cs typeface="Times New Roman" charset="0"/>
              </a:rPr>
              <a:t>Existence </a:t>
            </a:r>
            <a:r>
              <a:rPr lang="en-GB" altLang="fr-FR" sz="2000" dirty="0" err="1">
                <a:latin typeface="+mn-lt"/>
                <a:cs typeface="Times New Roman" charset="0"/>
              </a:rPr>
              <a:t>d’une</a:t>
            </a:r>
            <a:r>
              <a:rPr lang="en-GB" altLang="fr-FR" sz="2000" dirty="0">
                <a:latin typeface="+mn-lt"/>
                <a:cs typeface="Times New Roman" charset="0"/>
              </a:rPr>
              <a:t> force après </a:t>
            </a:r>
            <a:r>
              <a:rPr lang="en-GB" altLang="fr-FR" sz="2000" dirty="0" err="1" smtClean="0">
                <a:latin typeface="+mn-lt"/>
                <a:cs typeface="Times New Roman" charset="0"/>
              </a:rPr>
              <a:t>l’interaction</a:t>
            </a:r>
            <a:r>
              <a:rPr lang="en-GB" altLang="fr-FR" sz="2000" dirty="0" smtClean="0">
                <a:latin typeface="+mn-lt"/>
                <a:cs typeface="Times New Roman" charset="0"/>
              </a:rPr>
              <a:t> </a:t>
            </a:r>
            <a:r>
              <a:rPr lang="fr-FR" altLang="fr-FR" sz="2000" dirty="0">
                <a:latin typeface="+mn-lt"/>
              </a:rPr>
              <a:t>pour les nécessités de </a:t>
            </a:r>
            <a:r>
              <a:rPr lang="fr-FR" altLang="fr-FR" sz="2000" dirty="0" smtClean="0">
                <a:latin typeface="+mn-lt"/>
              </a:rPr>
              <a:t>	l’explication causale</a:t>
            </a:r>
            <a:endParaRPr lang="en-US" altLang="fr-FR" sz="2000" dirty="0">
              <a:latin typeface="+mn-lt"/>
              <a:cs typeface="Times New Roman" charset="0"/>
            </a:endParaRPr>
          </a:p>
          <a:p>
            <a:pPr eaLnBrk="1" hangingPunct="1">
              <a:spcBef>
                <a:spcPct val="50000"/>
              </a:spcBef>
            </a:pPr>
            <a:r>
              <a:rPr lang="fr-FR" altLang="fr-FR" sz="2000" i="1" dirty="0">
                <a:latin typeface="+mn-lt"/>
              </a:rPr>
              <a:t>« </a:t>
            </a:r>
            <a:r>
              <a:rPr lang="fr-FR" altLang="fr-FR" sz="2000" i="1" dirty="0" smtClean="0">
                <a:latin typeface="+mn-lt"/>
              </a:rPr>
              <a:t>La </a:t>
            </a:r>
            <a:r>
              <a:rPr lang="fr-FR" altLang="fr-FR" sz="2000" i="1" dirty="0">
                <a:latin typeface="+mn-lt"/>
              </a:rPr>
              <a:t>force de la masse vers le haut </a:t>
            </a:r>
            <a:r>
              <a:rPr lang="fr-FR" altLang="fr-FR" sz="2000" i="1" dirty="0" smtClean="0">
                <a:latin typeface="+mn-lt"/>
              </a:rPr>
              <a:t>»</a:t>
            </a:r>
          </a:p>
          <a:p>
            <a:pPr eaLnBrk="1" hangingPunct="1">
              <a:spcBef>
                <a:spcPts val="600"/>
              </a:spcBef>
            </a:pPr>
            <a:r>
              <a:rPr lang="fr-FR" altLang="fr-FR" sz="2000" dirty="0" smtClean="0">
                <a:latin typeface="+mn-lt"/>
              </a:rPr>
              <a:t>	Une </a:t>
            </a:r>
            <a:r>
              <a:rPr lang="fr-FR" altLang="fr-FR" sz="2000" dirty="0">
                <a:latin typeface="+mn-lt"/>
              </a:rPr>
              <a:t>attribution de la force à </a:t>
            </a:r>
            <a:r>
              <a:rPr lang="fr-FR" altLang="fr-FR" sz="2000" dirty="0" smtClean="0">
                <a:latin typeface="+mn-lt"/>
              </a:rPr>
              <a:t>l’objet</a:t>
            </a:r>
          </a:p>
          <a:p>
            <a:pPr eaLnBrk="1" hangingPunct="1">
              <a:spcBef>
                <a:spcPct val="50000"/>
              </a:spcBef>
            </a:pPr>
            <a:endParaRPr lang="fr-FR" altLang="fr-FR" sz="600" dirty="0" smtClean="0">
              <a:latin typeface="+mn-lt"/>
            </a:endParaRPr>
          </a:p>
          <a:p>
            <a:pPr eaLnBrk="1" hangingPunct="1">
              <a:spcBef>
                <a:spcPts val="600"/>
              </a:spcBef>
            </a:pPr>
            <a:r>
              <a:rPr lang="fr-FR" altLang="fr-FR" sz="2000" dirty="0" smtClean="0">
                <a:latin typeface="+mn-lt"/>
              </a:rPr>
              <a:t>Usage </a:t>
            </a:r>
            <a:r>
              <a:rPr lang="fr-FR" altLang="fr-FR" sz="2000" dirty="0">
                <a:latin typeface="+mn-lt"/>
              </a:rPr>
              <a:t>indifférencié des termes « force », « élan », « vitesse », « énergie </a:t>
            </a:r>
            <a:r>
              <a:rPr lang="fr-FR" altLang="fr-FR" sz="2000" dirty="0" smtClean="0">
                <a:latin typeface="+mn-lt"/>
              </a:rPr>
              <a:t>»…</a:t>
            </a:r>
          </a:p>
          <a:p>
            <a:pPr eaLnBrk="1" hangingPunct="1">
              <a:spcBef>
                <a:spcPts val="600"/>
              </a:spcBef>
            </a:pPr>
            <a:endParaRPr lang="fr-FR" altLang="fr-FR" sz="700" dirty="0">
              <a:latin typeface="+mn-lt"/>
            </a:endParaRPr>
          </a:p>
          <a:p>
            <a:pPr eaLnBrk="1" hangingPunct="1">
              <a:spcBef>
                <a:spcPts val="600"/>
              </a:spcBef>
            </a:pPr>
            <a:r>
              <a:rPr lang="fr-FR" altLang="fr-FR" sz="2000" b="1" dirty="0" smtClean="0">
                <a:latin typeface="+mn-lt"/>
              </a:rPr>
              <a:t>Idée </a:t>
            </a:r>
            <a:r>
              <a:rPr lang="fr-FR" altLang="fr-FR" sz="2000" b="1" dirty="0">
                <a:latin typeface="+mn-lt"/>
              </a:rPr>
              <a:t>de stockage, de décalage temporel entre la cause et l’effet	</a:t>
            </a:r>
          </a:p>
          <a:p>
            <a:pPr eaLnBrk="1" hangingPunct="1">
              <a:spcBef>
                <a:spcPts val="600"/>
              </a:spcBef>
            </a:pPr>
            <a:r>
              <a:rPr lang="fr-FR" altLang="fr-FR" sz="2000" b="1" dirty="0">
                <a:latin typeface="+mn-lt"/>
              </a:rPr>
              <a:t>D</a:t>
            </a:r>
            <a:r>
              <a:rPr lang="fr-FR" altLang="fr-FR" sz="2000" b="1" dirty="0" smtClean="0">
                <a:latin typeface="+mn-lt"/>
              </a:rPr>
              <a:t>élocalisation </a:t>
            </a:r>
            <a:r>
              <a:rPr lang="fr-FR" altLang="fr-FR" sz="2000" b="1" dirty="0">
                <a:latin typeface="+mn-lt"/>
              </a:rPr>
              <a:t>des grandeurs physiques dans l’espace et </a:t>
            </a:r>
            <a:r>
              <a:rPr lang="fr-FR" altLang="fr-FR" sz="2000" b="1" dirty="0" smtClean="0">
                <a:latin typeface="+mn-lt"/>
              </a:rPr>
              <a:t>le </a:t>
            </a:r>
            <a:r>
              <a:rPr lang="fr-FR" altLang="fr-FR" sz="2000" b="1" dirty="0">
                <a:latin typeface="+mn-lt"/>
              </a:rPr>
              <a:t>temps</a:t>
            </a:r>
            <a:endParaRPr lang="fr-FR" altLang="fr-FR" sz="2000" b="1" dirty="0" smtClean="0">
              <a:latin typeface="+mn-lt"/>
            </a:endParaRPr>
          </a:p>
        </p:txBody>
      </p:sp>
    </p:spTree>
    <p:extLst>
      <p:ext uri="{BB962C8B-B14F-4D97-AF65-F5344CB8AC3E}">
        <p14:creationId xmlns:p14="http://schemas.microsoft.com/office/powerpoint/2010/main" val="376967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14">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31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314">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314">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314">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31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764704"/>
            <a:ext cx="5904656" cy="523220"/>
          </a:xfrm>
          <a:prstGeom prst="rect">
            <a:avLst/>
          </a:prstGeom>
          <a:noFill/>
        </p:spPr>
        <p:txBody>
          <a:bodyPr wrap="square" rtlCol="0">
            <a:spAutoFit/>
          </a:bodyPr>
          <a:lstStyle/>
          <a:p>
            <a:r>
              <a:rPr lang="fr-FR" sz="2800" b="1" dirty="0" smtClean="0">
                <a:solidFill>
                  <a:schemeClr val="tx2"/>
                </a:solidFill>
              </a:rPr>
              <a:t>Synthèse</a:t>
            </a:r>
            <a:endParaRPr lang="fr-FR" sz="2800" b="1" dirty="0">
              <a:solidFill>
                <a:schemeClr val="tx2"/>
              </a:solidFill>
            </a:endParaRPr>
          </a:p>
        </p:txBody>
      </p:sp>
      <p:sp>
        <p:nvSpPr>
          <p:cNvPr id="3" name="Rectangle 2"/>
          <p:cNvSpPr txBox="1">
            <a:spLocks noChangeArrowheads="1"/>
          </p:cNvSpPr>
          <p:nvPr/>
        </p:nvSpPr>
        <p:spPr>
          <a:xfrm>
            <a:off x="211560" y="1621234"/>
            <a:ext cx="8892480" cy="4616078"/>
          </a:xfrm>
          <a:prstGeom prst="rect">
            <a:avLst/>
          </a:prstGeom>
        </p:spPr>
        <p:txBody>
          <a:bodyP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fr-FR" altLang="fr-FR" sz="2400" b="1" dirty="0" smtClean="0">
                <a:solidFill>
                  <a:schemeClr val="accent1"/>
                </a:solidFill>
                <a:latin typeface="+mn-lt"/>
              </a:rPr>
              <a:t>Les conceptions : des explications cohérentes</a:t>
            </a:r>
          </a:p>
          <a:p>
            <a:endParaRPr lang="fr-FR" altLang="fr-FR" sz="2000" dirty="0">
              <a:solidFill>
                <a:schemeClr val="tx1"/>
              </a:solidFill>
              <a:latin typeface="+mn-lt"/>
            </a:endParaRPr>
          </a:p>
          <a:p>
            <a:r>
              <a:rPr lang="fr-FR" altLang="fr-FR" sz="2000" dirty="0">
                <a:solidFill>
                  <a:schemeClr val="tx1"/>
                </a:solidFill>
                <a:latin typeface="+mn-lt"/>
              </a:rPr>
              <a:t>Parfois liées à l’expérience quotidienne</a:t>
            </a:r>
          </a:p>
          <a:p>
            <a:r>
              <a:rPr lang="fr-FR" altLang="fr-FR" sz="2000" dirty="0">
                <a:solidFill>
                  <a:schemeClr val="tx1"/>
                </a:solidFill>
                <a:latin typeface="+mn-lt"/>
              </a:rPr>
              <a:t>Mobilisées en situation/conjoncturelles</a:t>
            </a:r>
          </a:p>
          <a:p>
            <a:r>
              <a:rPr lang="fr-FR" altLang="fr-FR" sz="2000" dirty="0">
                <a:solidFill>
                  <a:schemeClr val="tx1"/>
                </a:solidFill>
                <a:latin typeface="+mn-lt"/>
              </a:rPr>
              <a:t>Structurées</a:t>
            </a:r>
          </a:p>
          <a:p>
            <a:r>
              <a:rPr lang="fr-FR" altLang="fr-FR" sz="2000" dirty="0">
                <a:solidFill>
                  <a:schemeClr val="tx1"/>
                </a:solidFill>
                <a:latin typeface="+mn-lt"/>
              </a:rPr>
              <a:t>Résistantes </a:t>
            </a:r>
          </a:p>
          <a:p>
            <a:r>
              <a:rPr lang="fr-FR" altLang="fr-FR" sz="2000" dirty="0" smtClean="0">
                <a:solidFill>
                  <a:schemeClr val="tx1"/>
                </a:solidFill>
                <a:latin typeface="+mn-lt"/>
              </a:rPr>
              <a:t>« Plastiques »</a:t>
            </a:r>
          </a:p>
          <a:p>
            <a:endParaRPr lang="fr-FR" altLang="fr-FR" sz="2000" dirty="0">
              <a:solidFill>
                <a:schemeClr val="tx1"/>
              </a:solidFill>
              <a:latin typeface="+mn-lt"/>
            </a:endParaRPr>
          </a:p>
          <a:p>
            <a:r>
              <a:rPr lang="fr-FR" altLang="fr-FR" sz="2400" b="1" dirty="0" smtClean="0">
                <a:solidFill>
                  <a:schemeClr val="accent1"/>
                </a:solidFill>
                <a:latin typeface="+mn-lt"/>
              </a:rPr>
              <a:t>Une </a:t>
            </a:r>
            <a:r>
              <a:rPr lang="fr-FR" altLang="fr-FR" sz="2400" b="1" dirty="0">
                <a:solidFill>
                  <a:schemeClr val="accent1"/>
                </a:solidFill>
                <a:latin typeface="+mn-lt"/>
              </a:rPr>
              <a:t>définition </a:t>
            </a:r>
            <a:r>
              <a:rPr lang="fr-FR" altLang="fr-FR" sz="2400" b="1" dirty="0" smtClean="0">
                <a:solidFill>
                  <a:schemeClr val="accent1"/>
                </a:solidFill>
                <a:latin typeface="+mn-lt"/>
              </a:rPr>
              <a:t>possible :</a:t>
            </a:r>
            <a:endParaRPr lang="fr-FR" altLang="fr-FR" sz="2400" b="1" dirty="0">
              <a:solidFill>
                <a:schemeClr val="accent1"/>
              </a:solidFill>
              <a:latin typeface="+mn-lt"/>
            </a:endParaRPr>
          </a:p>
          <a:p>
            <a:pPr marL="109728"/>
            <a:endParaRPr lang="fr-FR" altLang="fr-FR" sz="2000" dirty="0">
              <a:solidFill>
                <a:schemeClr val="tx1"/>
              </a:solidFill>
              <a:latin typeface="+mn-lt"/>
            </a:endParaRPr>
          </a:p>
          <a:p>
            <a:r>
              <a:rPr lang="fr-FR" altLang="fr-FR" sz="2000" b="1" dirty="0">
                <a:solidFill>
                  <a:schemeClr val="tx1"/>
                </a:solidFill>
                <a:latin typeface="+mn-lt"/>
              </a:rPr>
              <a:t>Système explicatif personnel et fonctionnel, relatif à un problème </a:t>
            </a:r>
            <a:r>
              <a:rPr lang="fr-FR" altLang="fr-FR" sz="2000" b="1" dirty="0" smtClean="0">
                <a:solidFill>
                  <a:schemeClr val="tx1"/>
                </a:solidFill>
                <a:latin typeface="+mn-lt"/>
              </a:rPr>
              <a:t>particulier</a:t>
            </a:r>
          </a:p>
          <a:p>
            <a:endParaRPr lang="fr-FR" altLang="fr-FR" sz="2000" b="1" dirty="0">
              <a:solidFill>
                <a:schemeClr val="tx1"/>
              </a:solidFill>
              <a:latin typeface="+mn-lt"/>
            </a:endParaRPr>
          </a:p>
          <a:p>
            <a:r>
              <a:rPr lang="fr-FR" altLang="fr-FR" sz="2400" b="1" dirty="0" smtClean="0">
                <a:solidFill>
                  <a:schemeClr val="accent1"/>
                </a:solidFill>
                <a:latin typeface="+mn-lt"/>
              </a:rPr>
              <a:t>Une (</a:t>
            </a:r>
            <a:r>
              <a:rPr lang="fr-FR" altLang="fr-FR" sz="2400" b="1" dirty="0" err="1" smtClean="0">
                <a:solidFill>
                  <a:schemeClr val="accent1"/>
                </a:solidFill>
                <a:latin typeface="+mn-lt"/>
              </a:rPr>
              <a:t>re</a:t>
            </a:r>
            <a:r>
              <a:rPr lang="fr-FR" altLang="fr-FR" sz="2400" b="1" dirty="0" smtClean="0">
                <a:solidFill>
                  <a:schemeClr val="accent1"/>
                </a:solidFill>
                <a:latin typeface="+mn-lt"/>
              </a:rPr>
              <a:t>)construction </a:t>
            </a:r>
            <a:r>
              <a:rPr lang="fr-FR" altLang="fr-FR" sz="2400" b="1" dirty="0">
                <a:solidFill>
                  <a:schemeClr val="accent1"/>
                </a:solidFill>
                <a:latin typeface="+mn-lt"/>
              </a:rPr>
              <a:t>du chercheur </a:t>
            </a:r>
          </a:p>
          <a:p>
            <a:endParaRPr lang="fr-FR" altLang="fr-FR" sz="2000" dirty="0">
              <a:solidFill>
                <a:schemeClr val="tx1"/>
              </a:solidFill>
              <a:latin typeface="+mn-lt"/>
            </a:endParaRPr>
          </a:p>
        </p:txBody>
      </p:sp>
    </p:spTree>
    <p:extLst>
      <p:ext uri="{BB962C8B-B14F-4D97-AF65-F5344CB8AC3E}">
        <p14:creationId xmlns:p14="http://schemas.microsoft.com/office/powerpoint/2010/main" val="41842116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620688"/>
            <a:ext cx="8568952" cy="6217087"/>
          </a:xfrm>
          <a:prstGeom prst="rect">
            <a:avLst/>
          </a:prstGeom>
          <a:noFill/>
        </p:spPr>
        <p:txBody>
          <a:bodyPr wrap="square" rtlCol="0">
            <a:spAutoFit/>
          </a:bodyPr>
          <a:lstStyle/>
          <a:p>
            <a:r>
              <a:rPr lang="fr-FR" sz="2400" b="1" dirty="0">
                <a:solidFill>
                  <a:schemeClr val="tx2"/>
                </a:solidFill>
              </a:rPr>
              <a:t>Des tendances de raisonnement qui traversent les grands domaines de la physique</a:t>
            </a:r>
          </a:p>
          <a:p>
            <a:r>
              <a:rPr lang="fr-FR" sz="2000" dirty="0" smtClean="0"/>
              <a:t>(</a:t>
            </a:r>
            <a:r>
              <a:rPr lang="fr-FR" sz="2000" dirty="0" err="1" smtClean="0"/>
              <a:t>Viennot</a:t>
            </a:r>
            <a:r>
              <a:rPr lang="fr-FR" sz="2000" dirty="0" smtClean="0"/>
              <a:t>, 1996)</a:t>
            </a:r>
          </a:p>
          <a:p>
            <a:endParaRPr lang="fr-FR" sz="1000" dirty="0"/>
          </a:p>
          <a:p>
            <a:pPr algn="just">
              <a:spcBef>
                <a:spcPct val="50000"/>
              </a:spcBef>
            </a:pPr>
            <a:r>
              <a:rPr lang="fr-FR" altLang="fr-FR" sz="2000" dirty="0" smtClean="0">
                <a:cs typeface="Times New Roman" charset="0"/>
              </a:rPr>
              <a:t>Tendance </a:t>
            </a:r>
            <a:r>
              <a:rPr lang="fr-FR" altLang="fr-FR" sz="2000" dirty="0">
                <a:cs typeface="Times New Roman" charset="0"/>
              </a:rPr>
              <a:t>à considérer les objets d’étude de la physique comme </a:t>
            </a:r>
            <a:r>
              <a:rPr lang="fr-FR" altLang="fr-FR" sz="2000" dirty="0" smtClean="0">
                <a:cs typeface="Times New Roman" charset="0"/>
              </a:rPr>
              <a:t>matériels (substantialisation </a:t>
            </a:r>
            <a:r>
              <a:rPr lang="fr-FR" altLang="fr-FR" sz="2000" dirty="0">
                <a:cs typeface="Times New Roman" charset="0"/>
              </a:rPr>
              <a:t>des </a:t>
            </a:r>
            <a:r>
              <a:rPr lang="fr-FR" altLang="fr-FR" sz="2000" dirty="0" smtClean="0">
                <a:cs typeface="Times New Roman" charset="0"/>
              </a:rPr>
              <a:t>concepts)</a:t>
            </a:r>
            <a:endParaRPr lang="fr-FR" altLang="fr-FR" sz="2000" dirty="0">
              <a:cs typeface="Times New Roman" charset="0"/>
            </a:endParaRPr>
          </a:p>
          <a:p>
            <a:pPr algn="just">
              <a:spcBef>
                <a:spcPct val="50000"/>
              </a:spcBef>
            </a:pPr>
            <a:r>
              <a:rPr lang="fr-FR" altLang="fr-FR" sz="2000" dirty="0">
                <a:cs typeface="Times New Roman" charset="0"/>
              </a:rPr>
              <a:t>Tendance à considérer les grandeurs comme </a:t>
            </a:r>
            <a:r>
              <a:rPr lang="fr-FR" altLang="fr-FR" sz="2000" dirty="0" smtClean="0">
                <a:cs typeface="Times New Roman" charset="0"/>
              </a:rPr>
              <a:t>caractéristiques </a:t>
            </a:r>
            <a:r>
              <a:rPr lang="fr-FR" altLang="fr-FR" sz="2000" dirty="0">
                <a:cs typeface="Times New Roman" charset="0"/>
              </a:rPr>
              <a:t>intrinsèques des objets</a:t>
            </a:r>
          </a:p>
          <a:p>
            <a:pPr algn="just">
              <a:spcBef>
                <a:spcPct val="50000"/>
              </a:spcBef>
            </a:pPr>
            <a:r>
              <a:rPr lang="fr-FR" altLang="fr-FR" sz="2000" dirty="0" smtClean="0">
                <a:cs typeface="Times New Roman" charset="0"/>
              </a:rPr>
              <a:t>Tendance </a:t>
            </a:r>
            <a:r>
              <a:rPr lang="fr-FR" altLang="fr-FR" sz="2000" dirty="0">
                <a:cs typeface="Times New Roman" charset="0"/>
              </a:rPr>
              <a:t>à superposer plus ou moins explicitement une chronologie effective à celle de l’argumentation, donnant à celle-ci le statut d’une </a:t>
            </a:r>
            <a:r>
              <a:rPr lang="fr-FR" altLang="fr-FR" sz="2000" dirty="0" smtClean="0">
                <a:cs typeface="Times New Roman" charset="0"/>
              </a:rPr>
              <a:t>histoire (décalage </a:t>
            </a:r>
            <a:r>
              <a:rPr lang="fr-FR" altLang="fr-FR" sz="2000" dirty="0">
                <a:cs typeface="Times New Roman" charset="0"/>
              </a:rPr>
              <a:t>temporel entre des grandeurs théoriquement à prendre au même </a:t>
            </a:r>
            <a:r>
              <a:rPr lang="fr-FR" altLang="fr-FR" sz="2000" dirty="0" smtClean="0">
                <a:cs typeface="Times New Roman" charset="0"/>
              </a:rPr>
              <a:t>instant)</a:t>
            </a:r>
            <a:r>
              <a:rPr lang="fr-FR" altLang="fr-FR" sz="2000" dirty="0">
                <a:cs typeface="Times New Roman" charset="0"/>
              </a:rPr>
              <a:t> </a:t>
            </a:r>
            <a:r>
              <a:rPr lang="fr-FR" altLang="fr-FR" sz="2000" dirty="0" smtClean="0">
                <a:cs typeface="Times New Roman" charset="0"/>
              </a:rPr>
              <a:t>– ensemble de grandeurs amalgamées</a:t>
            </a:r>
            <a:endParaRPr lang="fr-FR" altLang="fr-FR" sz="2000" dirty="0" smtClean="0">
              <a:cs typeface="Times New Roman" charset="0"/>
            </a:endParaRPr>
          </a:p>
          <a:p>
            <a:pPr algn="just">
              <a:spcBef>
                <a:spcPct val="50000"/>
              </a:spcBef>
            </a:pPr>
            <a:r>
              <a:rPr lang="fr-FR" altLang="fr-FR" sz="2000" dirty="0">
                <a:cs typeface="Times New Roman" charset="0"/>
              </a:rPr>
              <a:t>Tendance à chercher une cause </a:t>
            </a:r>
            <a:r>
              <a:rPr lang="fr-FR" altLang="fr-FR" sz="2000" dirty="0" smtClean="0">
                <a:cs typeface="Times New Roman" charset="0"/>
              </a:rPr>
              <a:t>aux phénomènes (et </a:t>
            </a:r>
            <a:r>
              <a:rPr lang="fr-FR" altLang="fr-FR" sz="2000" dirty="0">
                <a:cs typeface="Times New Roman" charset="0"/>
              </a:rPr>
              <a:t>une seule)</a:t>
            </a:r>
          </a:p>
          <a:p>
            <a:pPr>
              <a:spcBef>
                <a:spcPct val="50000"/>
              </a:spcBef>
            </a:pPr>
            <a:r>
              <a:rPr lang="fr-FR" altLang="fr-FR" sz="2000" b="1" dirty="0"/>
              <a:t>Raisonnement commun : </a:t>
            </a:r>
          </a:p>
          <a:p>
            <a:pPr>
              <a:spcBef>
                <a:spcPct val="50000"/>
              </a:spcBef>
            </a:pPr>
            <a:r>
              <a:rPr lang="fr-FR" altLang="fr-FR" sz="2000" b="1" dirty="0"/>
              <a:t>Interpréter les phénomènes physiques en se focalisant sur l’idée d’objets et sur les caractéristiques qu’on lui attribue, de façon </a:t>
            </a:r>
            <a:r>
              <a:rPr lang="fr-FR" altLang="fr-FR" sz="2000" b="1" dirty="0" smtClean="0"/>
              <a:t>réductrice.</a:t>
            </a:r>
            <a:endParaRPr lang="fr-FR" altLang="fr-FR" sz="2000" dirty="0">
              <a:cs typeface="Times New Roman" charset="0"/>
            </a:endParaRPr>
          </a:p>
        </p:txBody>
      </p:sp>
    </p:spTree>
    <p:extLst>
      <p:ext uri="{BB962C8B-B14F-4D97-AF65-F5344CB8AC3E}">
        <p14:creationId xmlns:p14="http://schemas.microsoft.com/office/powerpoint/2010/main" val="2651831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idx="1"/>
          </p:nvPr>
        </p:nvSpPr>
        <p:spPr/>
        <p:txBody>
          <a:bodyPr/>
          <a:lstStyle/>
          <a:p>
            <a:endParaRPr lang="fr-FR" altLang="fr-FR" dirty="0"/>
          </a:p>
          <a:p>
            <a:endParaRPr lang="fr-FR" altLang="fr-FR" dirty="0"/>
          </a:p>
          <a:p>
            <a:endParaRPr lang="fr-FR" altLang="fr-FR" dirty="0"/>
          </a:p>
        </p:txBody>
      </p:sp>
      <p:sp>
        <p:nvSpPr>
          <p:cNvPr id="39939" name="Rectangle 3"/>
          <p:cNvSpPr>
            <a:spLocks noChangeArrowheads="1"/>
          </p:cNvSpPr>
          <p:nvPr/>
        </p:nvSpPr>
        <p:spPr bwMode="auto">
          <a:xfrm>
            <a:off x="409550" y="2060848"/>
            <a:ext cx="7924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l"/>
              <a:defRPr sz="3000">
                <a:solidFill>
                  <a:schemeClr val="tx1"/>
                </a:solidFill>
                <a:latin typeface="Arial" charset="0"/>
              </a:defRPr>
            </a:lvl1pPr>
            <a:lvl2pPr marL="692150" indent="-347663">
              <a:spcBef>
                <a:spcPct val="20000"/>
              </a:spcBef>
              <a:buClr>
                <a:schemeClr val="accent2"/>
              </a:buClr>
              <a:buSzPct val="70000"/>
              <a:buFont typeface="Wingdings" pitchFamily="2" charset="2"/>
              <a:buChar char="l"/>
              <a:defRPr sz="2600">
                <a:solidFill>
                  <a:schemeClr val="tx1"/>
                </a:solidFill>
                <a:latin typeface="Arial" charset="0"/>
              </a:defRPr>
            </a:lvl2pPr>
            <a:lvl3pPr marL="987425" indent="-293688">
              <a:spcBef>
                <a:spcPct val="20000"/>
              </a:spcBef>
              <a:buClr>
                <a:schemeClr val="accent1"/>
              </a:buClr>
              <a:buSzPct val="70000"/>
              <a:buFont typeface="Wingdings" pitchFamily="2" charset="2"/>
              <a:buChar char="l"/>
              <a:defRPr sz="2300">
                <a:solidFill>
                  <a:schemeClr val="tx1"/>
                </a:solidFill>
                <a:latin typeface="Arial" charset="0"/>
              </a:defRPr>
            </a:lvl3pPr>
            <a:lvl4pPr marL="1281113" indent="-292100">
              <a:spcBef>
                <a:spcPct val="20000"/>
              </a:spcBef>
              <a:buClr>
                <a:schemeClr val="tx2"/>
              </a:buClr>
              <a:buSzPct val="75000"/>
              <a:buFont typeface="Wingdings" pitchFamily="2" charset="2"/>
              <a:buChar char="§"/>
              <a:defRPr sz="2000">
                <a:solidFill>
                  <a:schemeClr val="tx1"/>
                </a:solidFill>
                <a:latin typeface="Arial" charset="0"/>
              </a:defRPr>
            </a:lvl4pPr>
            <a:lvl5pPr marL="1598613" indent="-315913">
              <a:spcBef>
                <a:spcPct val="20000"/>
              </a:spcBef>
              <a:buClr>
                <a:schemeClr val="folHlink"/>
              </a:buClr>
              <a:buSzPct val="80000"/>
              <a:buFont typeface="Wingdings" pitchFamily="2" charset="2"/>
              <a:buChar char="§"/>
              <a:defRPr sz="2000">
                <a:solidFill>
                  <a:schemeClr val="tx1"/>
                </a:solidFill>
                <a:latin typeface="Arial" charset="0"/>
              </a:defRPr>
            </a:lvl5pPr>
            <a:lvl6pPr marL="2055813" indent="-315913" fontAlgn="base">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513013" indent="-315913" fontAlgn="base">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2970213" indent="-315913" fontAlgn="base">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427413" indent="-315913" fontAlgn="base">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marL="0" algn="just">
              <a:buFont typeface="Wingdings" pitchFamily="2" charset="2"/>
              <a:buNone/>
            </a:pPr>
            <a:r>
              <a:rPr lang="fr-FR" altLang="fr-FR" sz="2200" dirty="0" smtClean="0">
                <a:latin typeface="+mn-lt"/>
              </a:rPr>
              <a:t>« </a:t>
            </a:r>
            <a:r>
              <a:rPr lang="fr-FR" altLang="fr-FR" sz="2200" i="1" dirty="0">
                <a:latin typeface="+mn-lt"/>
              </a:rPr>
              <a:t>Quand on cherche les conditions psychologiques des progrès de la science, on arrive bientôt à cette conviction que c’est en termes d’obstacles qu’il faut penser le problème de la connaissance scientifique […] en fait, on connaît contre une connaissance antérieure, […] en surmontant ce qui dans l’esprit même fait obstacle […] </a:t>
            </a:r>
            <a:r>
              <a:rPr lang="fr-FR" altLang="fr-FR" sz="2200" dirty="0">
                <a:latin typeface="+mn-lt"/>
              </a:rPr>
              <a:t>» </a:t>
            </a:r>
          </a:p>
          <a:p>
            <a:pPr>
              <a:buFont typeface="Wingdings" pitchFamily="2" charset="2"/>
              <a:buNone/>
            </a:pPr>
            <a:r>
              <a:rPr lang="fr-FR" altLang="fr-FR" sz="2400" dirty="0">
                <a:latin typeface="+mn-lt"/>
              </a:rPr>
              <a:t>							G </a:t>
            </a:r>
            <a:r>
              <a:rPr lang="fr-FR" altLang="fr-FR" sz="2400" dirty="0" smtClean="0">
                <a:latin typeface="+mn-lt"/>
              </a:rPr>
              <a:t>Bachelard</a:t>
            </a:r>
          </a:p>
          <a:p>
            <a:pPr>
              <a:buNone/>
            </a:pPr>
            <a:endParaRPr lang="fr-FR" altLang="fr-FR" sz="2200" i="1" dirty="0" smtClean="0">
              <a:latin typeface="+mn-lt"/>
            </a:endParaRPr>
          </a:p>
          <a:p>
            <a:pPr marL="0" indent="0">
              <a:spcBef>
                <a:spcPts val="0"/>
              </a:spcBef>
              <a:buNone/>
            </a:pPr>
            <a:r>
              <a:rPr lang="fr-FR" altLang="fr-FR" sz="2400" b="1" dirty="0" smtClean="0">
                <a:latin typeface="+mn-lt"/>
              </a:rPr>
              <a:t>Apprendre la physique : </a:t>
            </a:r>
            <a:r>
              <a:rPr lang="fr-FR" altLang="fr-FR" sz="2400" dirty="0" smtClean="0">
                <a:latin typeface="+mn-lt"/>
              </a:rPr>
              <a:t>Négociation entre la rationalité de la physique et celle du sens commun</a:t>
            </a:r>
          </a:p>
          <a:p>
            <a:pPr marL="0" indent="0">
              <a:spcBef>
                <a:spcPts val="0"/>
              </a:spcBef>
              <a:buNone/>
            </a:pPr>
            <a:endParaRPr lang="fr-FR" altLang="fr-FR" sz="2400" dirty="0">
              <a:latin typeface="+mn-lt"/>
            </a:endParaRPr>
          </a:p>
          <a:p>
            <a:pPr marL="0" indent="0">
              <a:spcBef>
                <a:spcPts val="0"/>
              </a:spcBef>
              <a:buNone/>
            </a:pPr>
            <a:r>
              <a:rPr lang="fr-FR" altLang="fr-FR" sz="2400" dirty="0" smtClean="0">
                <a:latin typeface="+mn-lt"/>
              </a:rPr>
              <a:t>	</a:t>
            </a:r>
            <a:r>
              <a:rPr lang="fr-FR" altLang="fr-FR" sz="2400" b="1" dirty="0" smtClean="0">
                <a:latin typeface="+mn-lt"/>
              </a:rPr>
              <a:t>considérer l’étudiant </a:t>
            </a:r>
            <a:r>
              <a:rPr lang="fr-FR" altLang="fr-FR" sz="2400" b="1" dirty="0">
                <a:latin typeface="+mn-lt"/>
              </a:rPr>
              <a:t>comme sujet cognitif</a:t>
            </a:r>
          </a:p>
          <a:p>
            <a:pPr marL="0" indent="0">
              <a:spcBef>
                <a:spcPts val="0"/>
              </a:spcBef>
              <a:buNone/>
            </a:pPr>
            <a:endParaRPr lang="fr-FR" altLang="fr-FR" sz="2400" dirty="0" smtClean="0">
              <a:latin typeface="+mn-lt"/>
            </a:endParaRPr>
          </a:p>
          <a:p>
            <a:pPr>
              <a:buFont typeface="Wingdings" pitchFamily="2" charset="2"/>
              <a:buNone/>
            </a:pPr>
            <a:endParaRPr lang="fr-FR" altLang="fr-FR" sz="2400" dirty="0">
              <a:solidFill>
                <a:schemeClr val="tx2"/>
              </a:solidFill>
              <a:latin typeface="+mn-lt"/>
            </a:endParaRPr>
          </a:p>
        </p:txBody>
      </p:sp>
      <p:sp>
        <p:nvSpPr>
          <p:cNvPr id="2" name="ZoneTexte 1"/>
          <p:cNvSpPr txBox="1"/>
          <p:nvPr/>
        </p:nvSpPr>
        <p:spPr>
          <a:xfrm>
            <a:off x="179512" y="836712"/>
            <a:ext cx="8496944" cy="954107"/>
          </a:xfrm>
          <a:prstGeom prst="rect">
            <a:avLst/>
          </a:prstGeom>
          <a:noFill/>
        </p:spPr>
        <p:txBody>
          <a:bodyPr wrap="square" rtlCol="0">
            <a:spAutoFit/>
          </a:bodyPr>
          <a:lstStyle/>
          <a:p>
            <a:r>
              <a:rPr lang="fr-FR" sz="2800" b="1" dirty="0" smtClean="0">
                <a:solidFill>
                  <a:schemeClr val="tx2"/>
                </a:solidFill>
              </a:rPr>
              <a:t>Enseigner  la physique en tenant compte des conceptions des étudiants : une nécessité  </a:t>
            </a:r>
            <a:endParaRPr lang="fr-FR" sz="2800" b="1" dirty="0">
              <a:solidFill>
                <a:schemeClr val="tx2"/>
              </a:solidFill>
            </a:endParaRPr>
          </a:p>
        </p:txBody>
      </p:sp>
      <p:sp>
        <p:nvSpPr>
          <p:cNvPr id="3" name="Flèche droite 2"/>
          <p:cNvSpPr/>
          <p:nvPr/>
        </p:nvSpPr>
        <p:spPr>
          <a:xfrm>
            <a:off x="611560" y="6148552"/>
            <a:ext cx="648072" cy="2462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10015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764703"/>
            <a:ext cx="8496944" cy="6109365"/>
          </a:xfrm>
          <a:prstGeom prst="rect">
            <a:avLst/>
          </a:prstGeom>
          <a:noFill/>
        </p:spPr>
        <p:txBody>
          <a:bodyPr wrap="square" rtlCol="0">
            <a:spAutoFit/>
          </a:bodyPr>
          <a:lstStyle/>
          <a:p>
            <a:r>
              <a:rPr lang="fr-FR" sz="2800" b="1" dirty="0" smtClean="0">
                <a:solidFill>
                  <a:schemeClr val="tx2"/>
                </a:solidFill>
              </a:rPr>
              <a:t>Comment recueillir ces conceptions</a:t>
            </a:r>
          </a:p>
          <a:p>
            <a:endParaRPr lang="fr-FR" dirty="0"/>
          </a:p>
          <a:p>
            <a:r>
              <a:rPr lang="fr-FR" dirty="0" smtClean="0"/>
              <a:t>De nombreux outils (questionnaires) développés par la recherche depuis de nombreuses années</a:t>
            </a:r>
          </a:p>
          <a:p>
            <a:endParaRPr lang="fr-FR" dirty="0" smtClean="0"/>
          </a:p>
          <a:p>
            <a:r>
              <a:rPr lang="fr-FR" u="sng" dirty="0" smtClean="0"/>
              <a:t>Quelques exemples </a:t>
            </a:r>
          </a:p>
          <a:p>
            <a:endParaRPr lang="fr-FR" dirty="0"/>
          </a:p>
          <a:p>
            <a:r>
              <a:rPr lang="fr-FR" dirty="0" smtClean="0"/>
              <a:t>Test FCME (Force </a:t>
            </a:r>
            <a:r>
              <a:rPr lang="fr-FR" dirty="0"/>
              <a:t>and </a:t>
            </a:r>
            <a:r>
              <a:rPr lang="fr-FR" dirty="0" smtClean="0"/>
              <a:t>Motion </a:t>
            </a:r>
            <a:r>
              <a:rPr lang="fr-FR" dirty="0" err="1" smtClean="0"/>
              <a:t>Conceptual</a:t>
            </a:r>
            <a:r>
              <a:rPr lang="fr-FR" dirty="0" smtClean="0"/>
              <a:t> Evaluation, Thornton </a:t>
            </a:r>
            <a:r>
              <a:rPr lang="fr-FR" dirty="0"/>
              <a:t>et </a:t>
            </a:r>
            <a:r>
              <a:rPr lang="fr-FR" dirty="0" smtClean="0"/>
              <a:t>al. 1998)</a:t>
            </a:r>
            <a:endParaRPr lang="fr-FR" dirty="0"/>
          </a:p>
          <a:p>
            <a:endParaRPr lang="fr-FR" sz="1000" dirty="0" smtClean="0"/>
          </a:p>
          <a:p>
            <a:r>
              <a:rPr lang="en-GB" dirty="0"/>
              <a:t>Bibliography – STCSE (Students' and Teachers' Conceptions and Science Education), Compiled by </a:t>
            </a:r>
            <a:r>
              <a:rPr lang="en-GB" dirty="0" err="1"/>
              <a:t>Reinders</a:t>
            </a:r>
            <a:r>
              <a:rPr lang="en-GB" dirty="0"/>
              <a:t> </a:t>
            </a:r>
            <a:r>
              <a:rPr lang="en-GB" dirty="0" err="1"/>
              <a:t>Duit</a:t>
            </a:r>
            <a:r>
              <a:rPr lang="en-GB" dirty="0"/>
              <a:t> : </a:t>
            </a:r>
            <a:r>
              <a:rPr lang="en-GB" u="sng" dirty="0">
                <a:hlinkClick r:id="rId3"/>
              </a:rPr>
              <a:t>http://archiv.ipn.uni-kiel.de/stcse</a:t>
            </a:r>
            <a:r>
              <a:rPr lang="en-GB" u="sng" dirty="0" smtClean="0">
                <a:hlinkClick r:id="rId3"/>
              </a:rPr>
              <a:t>/</a:t>
            </a:r>
            <a:endParaRPr lang="en-GB" u="sng" dirty="0" smtClean="0"/>
          </a:p>
          <a:p>
            <a:endParaRPr lang="fr-FR" sz="1100" dirty="0" smtClean="0"/>
          </a:p>
          <a:p>
            <a:r>
              <a:rPr lang="fr-FR" dirty="0" smtClean="0"/>
              <a:t>Ouvrages (</a:t>
            </a:r>
            <a:r>
              <a:rPr lang="fr-FR" dirty="0" err="1" smtClean="0"/>
              <a:t>Viennot</a:t>
            </a:r>
            <a:r>
              <a:rPr lang="fr-FR" dirty="0" smtClean="0"/>
              <a:t>, 1996…)</a:t>
            </a:r>
          </a:p>
          <a:p>
            <a:endParaRPr lang="fr-FR" dirty="0"/>
          </a:p>
          <a:p>
            <a:r>
              <a:rPr lang="fr-FR" u="sng" dirty="0" smtClean="0"/>
              <a:t>Une difficulté, le manque de temps :</a:t>
            </a:r>
          </a:p>
          <a:p>
            <a:endParaRPr lang="fr-FR" dirty="0"/>
          </a:p>
          <a:p>
            <a:r>
              <a:rPr lang="fr-FR" dirty="0" smtClean="0"/>
              <a:t>Une piste possible avec les </a:t>
            </a:r>
            <a:r>
              <a:rPr lang="fr-FR" dirty="0" err="1" smtClean="0"/>
              <a:t>clickers</a:t>
            </a:r>
            <a:r>
              <a:rPr lang="fr-FR" dirty="0" smtClean="0"/>
              <a:t>, qui amènent à privilégier des questions fermées</a:t>
            </a:r>
            <a:endParaRPr lang="fr-FR" dirty="0"/>
          </a:p>
          <a:p>
            <a:endParaRPr lang="fr-FR" sz="1200" dirty="0"/>
          </a:p>
          <a:p>
            <a:r>
              <a:rPr lang="fr-FR" dirty="0" smtClean="0"/>
              <a:t>Intérêt des « doubles QCM »</a:t>
            </a:r>
          </a:p>
          <a:p>
            <a:endParaRPr lang="fr-FR" sz="1200" dirty="0" smtClean="0"/>
          </a:p>
          <a:p>
            <a:r>
              <a:rPr lang="fr-FR" dirty="0" smtClean="0"/>
              <a:t>FCI (</a:t>
            </a:r>
            <a:r>
              <a:rPr lang="en-GB" dirty="0" err="1" smtClean="0"/>
              <a:t>Hestenes</a:t>
            </a:r>
            <a:r>
              <a:rPr lang="en-GB" dirty="0"/>
              <a:t> </a:t>
            </a:r>
            <a:r>
              <a:rPr lang="en-GB" dirty="0" smtClean="0"/>
              <a:t>et al., 1992)</a:t>
            </a:r>
            <a:endParaRPr lang="fr-FR" dirty="0" smtClean="0"/>
          </a:p>
        </p:txBody>
      </p:sp>
    </p:spTree>
    <p:extLst>
      <p:ext uri="{BB962C8B-B14F-4D97-AF65-F5344CB8AC3E}">
        <p14:creationId xmlns:p14="http://schemas.microsoft.com/office/powerpoint/2010/main" val="32843239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91091" y="2039290"/>
            <a:ext cx="8964488" cy="5062924"/>
          </a:xfrm>
          <a:prstGeom prst="rect">
            <a:avLst/>
          </a:prstGeom>
        </p:spPr>
        <p:txBody>
          <a:bodyPr wrap="square">
            <a:spAutoFit/>
          </a:bodyPr>
          <a:lstStyle/>
          <a:p>
            <a:r>
              <a:rPr lang="fr-FR" sz="2000" dirty="0">
                <a:latin typeface="Times New Roman" panose="02020603050405020304" pitchFamily="18" charset="0"/>
                <a:cs typeface="Times New Roman" panose="02020603050405020304" pitchFamily="18" charset="0"/>
              </a:rPr>
              <a:t>Que verra-t-on sur </a:t>
            </a:r>
            <a:r>
              <a:rPr lang="fr-FR" sz="2000" dirty="0" smtClean="0">
                <a:latin typeface="Times New Roman" panose="02020603050405020304" pitchFamily="18" charset="0"/>
                <a:cs typeface="Times New Roman" panose="02020603050405020304" pitchFamily="18" charset="0"/>
              </a:rPr>
              <a:t>l’écran</a:t>
            </a:r>
            <a:r>
              <a:rPr lang="fr-FR" sz="2000" dirty="0">
                <a:latin typeface="Times New Roman" panose="02020603050405020304" pitchFamily="18" charset="0"/>
                <a:cs typeface="Times New Roman" panose="02020603050405020304" pitchFamily="18" charset="0"/>
              </a:rPr>
              <a:t> si on enlève la lentille </a:t>
            </a:r>
            <a:r>
              <a:rPr lang="fr-FR" sz="2000" dirty="0" smtClean="0">
                <a:latin typeface="Times New Roman" panose="02020603050405020304" pitchFamily="18" charset="0"/>
                <a:cs typeface="Times New Roman" panose="02020603050405020304" pitchFamily="18" charset="0"/>
              </a:rPr>
              <a:t>sans </a:t>
            </a:r>
            <a:r>
              <a:rPr lang="fr-FR" sz="2000" dirty="0">
                <a:latin typeface="Times New Roman" panose="02020603050405020304" pitchFamily="18" charset="0"/>
                <a:cs typeface="Times New Roman" panose="02020603050405020304" pitchFamily="18" charset="0"/>
              </a:rPr>
              <a:t>modifier la position de l’objet et de l’écran ? </a:t>
            </a:r>
          </a:p>
          <a:p>
            <a:r>
              <a:rPr lang="fr-FR" sz="400" dirty="0">
                <a:latin typeface="Times New Roman" panose="02020603050405020304" pitchFamily="18" charset="0"/>
                <a:cs typeface="Times New Roman" panose="02020603050405020304" pitchFamily="18" charset="0"/>
              </a:rPr>
              <a:t> </a:t>
            </a:r>
            <a:endParaRPr lang="fr-FR" sz="100" dirty="0">
              <a:latin typeface="Times New Roman" panose="02020603050405020304" pitchFamily="18" charset="0"/>
              <a:cs typeface="Times New Roman" panose="02020603050405020304" pitchFamily="18" charset="0"/>
            </a:endParaRPr>
          </a:p>
          <a:p>
            <a:r>
              <a:rPr lang="fr-FR" sz="1900" dirty="0">
                <a:latin typeface="Times New Roman" panose="02020603050405020304" pitchFamily="18" charset="0"/>
                <a:cs typeface="Times New Roman" panose="02020603050405020304" pitchFamily="18" charset="0"/>
              </a:rPr>
              <a:t>□   L’image ne change pas</a:t>
            </a:r>
            <a:r>
              <a:rPr lang="fr-FR" sz="1900" dirty="0" smtClean="0">
                <a:latin typeface="Times New Roman" panose="02020603050405020304" pitchFamily="18" charset="0"/>
                <a:cs typeface="Times New Roman" panose="02020603050405020304" pitchFamily="18" charset="0"/>
              </a:rPr>
              <a:t>.			□   </a:t>
            </a:r>
            <a:r>
              <a:rPr lang="fr-FR" sz="1900" dirty="0">
                <a:latin typeface="Times New Roman" panose="02020603050405020304" pitchFamily="18" charset="0"/>
                <a:cs typeface="Times New Roman" panose="02020603050405020304" pitchFamily="18" charset="0"/>
              </a:rPr>
              <a:t>L’image va se redresser (↑).</a:t>
            </a:r>
          </a:p>
          <a:p>
            <a:r>
              <a:rPr lang="fr-FR" sz="1900" dirty="0">
                <a:latin typeface="Times New Roman" panose="02020603050405020304" pitchFamily="18" charset="0"/>
                <a:cs typeface="Times New Roman" panose="02020603050405020304" pitchFamily="18" charset="0"/>
              </a:rPr>
              <a:t>□   On aura sur l’écran la projection de AB</a:t>
            </a:r>
            <a:r>
              <a:rPr lang="fr-FR" sz="1900" dirty="0" smtClean="0">
                <a:latin typeface="Times New Roman" panose="02020603050405020304" pitchFamily="18" charset="0"/>
                <a:cs typeface="Times New Roman" panose="02020603050405020304" pitchFamily="18" charset="0"/>
              </a:rPr>
              <a:t>.	□   </a:t>
            </a:r>
            <a:r>
              <a:rPr lang="fr-FR" sz="1900" dirty="0">
                <a:latin typeface="Times New Roman" panose="02020603050405020304" pitchFamily="18" charset="0"/>
                <a:cs typeface="Times New Roman" panose="02020603050405020304" pitchFamily="18" charset="0"/>
              </a:rPr>
              <a:t>On n’aura pas d’image.</a:t>
            </a:r>
          </a:p>
          <a:p>
            <a:r>
              <a:rPr lang="fr-FR" sz="1900" dirty="0">
                <a:latin typeface="Times New Roman" panose="02020603050405020304" pitchFamily="18" charset="0"/>
                <a:cs typeface="Times New Roman" panose="02020603050405020304" pitchFamily="18" charset="0"/>
              </a:rPr>
              <a:t>□   Tout l’écran sera éclairé</a:t>
            </a:r>
            <a:r>
              <a:rPr lang="fr-FR" sz="1900" dirty="0" smtClean="0">
                <a:latin typeface="Times New Roman" panose="02020603050405020304" pitchFamily="18" charset="0"/>
                <a:cs typeface="Times New Roman" panose="02020603050405020304" pitchFamily="18" charset="0"/>
              </a:rPr>
              <a:t>.			□   </a:t>
            </a:r>
            <a:r>
              <a:rPr lang="fr-FR" sz="1900" dirty="0">
                <a:latin typeface="Times New Roman" panose="02020603050405020304" pitchFamily="18" charset="0"/>
                <a:cs typeface="Times New Roman" panose="02020603050405020304" pitchFamily="18" charset="0"/>
              </a:rPr>
              <a:t>Je ne sais pas</a:t>
            </a:r>
            <a:r>
              <a:rPr lang="fr-FR" sz="1900" dirty="0" smtClean="0">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	</a:t>
            </a:r>
          </a:p>
          <a:p>
            <a:r>
              <a:rPr lang="fr-FR" sz="1200" dirty="0">
                <a:latin typeface="Times New Roman" panose="02020603050405020304" pitchFamily="18" charset="0"/>
                <a:cs typeface="Times New Roman" panose="02020603050405020304" pitchFamily="18" charset="0"/>
              </a:rPr>
              <a:t> </a:t>
            </a:r>
            <a:endParaRPr lang="fr-FR" sz="1200" dirty="0" smtClean="0">
              <a:latin typeface="Times New Roman" panose="02020603050405020304" pitchFamily="18" charset="0"/>
              <a:cs typeface="Times New Roman" panose="02020603050405020304" pitchFamily="18" charset="0"/>
            </a:endParaRPr>
          </a:p>
          <a:p>
            <a:r>
              <a:rPr lang="fr-FR" sz="2000" b="1" dirty="0" smtClean="0">
                <a:latin typeface="Times New Roman" panose="02020603050405020304" pitchFamily="18" charset="0"/>
                <a:cs typeface="Times New Roman" panose="02020603050405020304" pitchFamily="18" charset="0"/>
              </a:rPr>
              <a:t>Possibilité d’aller plus loin avec une version « double QCM »</a:t>
            </a:r>
          </a:p>
          <a:p>
            <a:endParaRPr lang="fr-FR" sz="5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Comment expliqueriez-vous votre réponse </a:t>
            </a:r>
            <a:r>
              <a:rPr lang="fr-FR" sz="2000" dirty="0" smtClean="0">
                <a:latin typeface="Times New Roman" panose="02020603050405020304" pitchFamily="18" charset="0"/>
                <a:cs typeface="Times New Roman" panose="02020603050405020304" pitchFamily="18" charset="0"/>
              </a:rPr>
              <a:t>?</a:t>
            </a:r>
          </a:p>
          <a:p>
            <a:endParaRPr lang="fr-FR" sz="4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   </a:t>
            </a:r>
            <a:r>
              <a:rPr lang="fr-FR" sz="1900" dirty="0">
                <a:latin typeface="Times New Roman" panose="02020603050405020304" pitchFamily="18" charset="0"/>
                <a:cs typeface="Times New Roman" panose="02020603050405020304" pitchFamily="18" charset="0"/>
              </a:rPr>
              <a:t>L’image ne change pas car l’écran reste en place.</a:t>
            </a:r>
          </a:p>
          <a:p>
            <a:r>
              <a:rPr lang="fr-FR" sz="1900" dirty="0">
                <a:latin typeface="Times New Roman" panose="02020603050405020304" pitchFamily="18" charset="0"/>
                <a:cs typeface="Times New Roman" panose="02020603050405020304" pitchFamily="18" charset="0"/>
              </a:rPr>
              <a:t>□   Avec la lentille l’image était renversée </a:t>
            </a:r>
            <a:r>
              <a:rPr lang="fr-FR" sz="1900" dirty="0" smtClean="0">
                <a:latin typeface="Times New Roman" panose="02020603050405020304" pitchFamily="18" charset="0"/>
                <a:cs typeface="Times New Roman" panose="02020603050405020304" pitchFamily="18" charset="0"/>
              </a:rPr>
              <a:t>donc </a:t>
            </a:r>
            <a:r>
              <a:rPr lang="fr-FR" sz="1900" dirty="0">
                <a:latin typeface="Times New Roman" panose="02020603050405020304" pitchFamily="18" charset="0"/>
                <a:cs typeface="Times New Roman" panose="02020603050405020304" pitchFamily="18" charset="0"/>
              </a:rPr>
              <a:t>sans la lentille l’image va se </a:t>
            </a:r>
            <a:r>
              <a:rPr lang="fr-FR" sz="1900" dirty="0" smtClean="0">
                <a:latin typeface="Times New Roman" panose="02020603050405020304" pitchFamily="18" charset="0"/>
                <a:cs typeface="Times New Roman" panose="02020603050405020304" pitchFamily="18" charset="0"/>
              </a:rPr>
              <a:t>redresser. </a:t>
            </a:r>
            <a:endParaRPr lang="fr-FR" sz="1900" dirty="0">
              <a:latin typeface="Times New Roman" panose="02020603050405020304" pitchFamily="18" charset="0"/>
              <a:cs typeface="Times New Roman" panose="02020603050405020304" pitchFamily="18" charset="0"/>
            </a:endParaRPr>
          </a:p>
          <a:p>
            <a:r>
              <a:rPr lang="fr-FR" sz="1900" dirty="0">
                <a:latin typeface="Times New Roman" panose="02020603050405020304" pitchFamily="18" charset="0"/>
                <a:cs typeface="Times New Roman" panose="02020603050405020304" pitchFamily="18" charset="0"/>
              </a:rPr>
              <a:t>□   AB ne sera pas déformé car le faisceau lumineux ne traverse que l’air.</a:t>
            </a:r>
          </a:p>
          <a:p>
            <a:r>
              <a:rPr lang="fr-FR" sz="1900" dirty="0">
                <a:latin typeface="Times New Roman" panose="02020603050405020304" pitchFamily="18" charset="0"/>
                <a:cs typeface="Times New Roman" panose="02020603050405020304" pitchFamily="18" charset="0"/>
              </a:rPr>
              <a:t>□   Comme la lentille est nécessaire pour former l’image, sans la lentille on n’aura pas d’image.</a:t>
            </a:r>
          </a:p>
          <a:p>
            <a:r>
              <a:rPr lang="fr-FR" sz="1900" dirty="0">
                <a:latin typeface="Times New Roman" panose="02020603050405020304" pitchFamily="18" charset="0"/>
                <a:cs typeface="Times New Roman" panose="02020603050405020304" pitchFamily="18" charset="0"/>
              </a:rPr>
              <a:t>□   L’écran sera uniformément éclairé, car la lumière issue de l’objet va dans toutes les directions.</a:t>
            </a:r>
          </a:p>
          <a:p>
            <a:r>
              <a:rPr lang="fr-FR" sz="2000" dirty="0">
                <a:latin typeface="Times New Roman" panose="02020603050405020304" pitchFamily="18" charset="0"/>
                <a:cs typeface="Times New Roman" panose="02020603050405020304" pitchFamily="18" charset="0"/>
              </a:rPr>
              <a:t> </a:t>
            </a:r>
          </a:p>
        </p:txBody>
      </p:sp>
      <p:grpSp>
        <p:nvGrpSpPr>
          <p:cNvPr id="49" name="Groupe 48"/>
          <p:cNvGrpSpPr/>
          <p:nvPr/>
        </p:nvGrpSpPr>
        <p:grpSpPr>
          <a:xfrm>
            <a:off x="3673334" y="550292"/>
            <a:ext cx="5382245" cy="1582564"/>
            <a:chOff x="1698576" y="149019"/>
            <a:chExt cx="4654839" cy="1767813"/>
          </a:xfrm>
        </p:grpSpPr>
        <p:grpSp>
          <p:nvGrpSpPr>
            <p:cNvPr id="46" name="Groupe 45"/>
            <p:cNvGrpSpPr/>
            <p:nvPr/>
          </p:nvGrpSpPr>
          <p:grpSpPr>
            <a:xfrm>
              <a:off x="1698576" y="332656"/>
              <a:ext cx="4654839" cy="1584176"/>
              <a:chOff x="1698576" y="332656"/>
              <a:chExt cx="4654839" cy="1584176"/>
            </a:xfrm>
          </p:grpSpPr>
          <p:sp>
            <p:nvSpPr>
              <p:cNvPr id="43" name="ZoneTexte 42"/>
              <p:cNvSpPr txBox="1"/>
              <p:nvPr/>
            </p:nvSpPr>
            <p:spPr>
              <a:xfrm>
                <a:off x="5777351" y="889807"/>
                <a:ext cx="576064" cy="369332"/>
              </a:xfrm>
              <a:prstGeom prst="rect">
                <a:avLst/>
              </a:prstGeom>
              <a:noFill/>
            </p:spPr>
            <p:txBody>
              <a:bodyPr wrap="square" rtlCol="0">
                <a:spAutoFit/>
              </a:bodyPr>
              <a:lstStyle/>
              <a:p>
                <a:r>
                  <a:rPr lang="fr-FR" dirty="0" smtClean="0"/>
                  <a:t>A’</a:t>
                </a:r>
                <a:endParaRPr lang="fr-FR" dirty="0"/>
              </a:p>
            </p:txBody>
          </p:sp>
          <p:grpSp>
            <p:nvGrpSpPr>
              <p:cNvPr id="45" name="Groupe 44"/>
              <p:cNvGrpSpPr/>
              <p:nvPr/>
            </p:nvGrpSpPr>
            <p:grpSpPr>
              <a:xfrm>
                <a:off x="1698576" y="332656"/>
                <a:ext cx="4554170" cy="1584176"/>
                <a:chOff x="1698576" y="332656"/>
                <a:chExt cx="4554170" cy="1584176"/>
              </a:xfrm>
            </p:grpSpPr>
            <p:grpSp>
              <p:nvGrpSpPr>
                <p:cNvPr id="30" name="Group 27"/>
                <p:cNvGrpSpPr>
                  <a:grpSpLocks/>
                </p:cNvGrpSpPr>
                <p:nvPr/>
              </p:nvGrpSpPr>
              <p:grpSpPr bwMode="auto">
                <a:xfrm>
                  <a:off x="1979712" y="332656"/>
                  <a:ext cx="3816424" cy="1584176"/>
                  <a:chOff x="1604" y="4579"/>
                  <a:chExt cx="4875" cy="1875"/>
                </a:xfrm>
              </p:grpSpPr>
              <p:sp>
                <p:nvSpPr>
                  <p:cNvPr id="31" name="Line 28"/>
                  <p:cNvSpPr>
                    <a:spLocks noChangeShapeType="1"/>
                  </p:cNvSpPr>
                  <p:nvPr/>
                </p:nvSpPr>
                <p:spPr bwMode="auto">
                  <a:xfrm>
                    <a:off x="3389" y="5449"/>
                    <a:ext cx="0" cy="6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32" name="Group 29"/>
                  <p:cNvGrpSpPr>
                    <a:grpSpLocks/>
                  </p:cNvGrpSpPr>
                  <p:nvPr/>
                </p:nvGrpSpPr>
                <p:grpSpPr bwMode="auto">
                  <a:xfrm>
                    <a:off x="1604" y="4579"/>
                    <a:ext cx="4875" cy="1875"/>
                    <a:chOff x="1604" y="4579"/>
                    <a:chExt cx="4875" cy="1875"/>
                  </a:xfrm>
                </p:grpSpPr>
                <p:grpSp>
                  <p:nvGrpSpPr>
                    <p:cNvPr id="33" name="Group 30"/>
                    <p:cNvGrpSpPr>
                      <a:grpSpLocks/>
                    </p:cNvGrpSpPr>
                    <p:nvPr/>
                  </p:nvGrpSpPr>
                  <p:grpSpPr bwMode="auto">
                    <a:xfrm>
                      <a:off x="1604" y="4579"/>
                      <a:ext cx="4860" cy="1875"/>
                      <a:chOff x="1604" y="4579"/>
                      <a:chExt cx="4860" cy="1875"/>
                    </a:xfrm>
                  </p:grpSpPr>
                  <p:sp>
                    <p:nvSpPr>
                      <p:cNvPr id="35" name="Line 31"/>
                      <p:cNvSpPr>
                        <a:spLocks noChangeShapeType="1"/>
                      </p:cNvSpPr>
                      <p:nvPr/>
                    </p:nvSpPr>
                    <p:spPr bwMode="auto">
                      <a:xfrm flipV="1">
                        <a:off x="1604" y="5440"/>
                        <a:ext cx="48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 name="Line 32"/>
                      <p:cNvSpPr>
                        <a:spLocks noChangeShapeType="1"/>
                      </p:cNvSpPr>
                      <p:nvPr/>
                    </p:nvSpPr>
                    <p:spPr bwMode="auto">
                      <a:xfrm>
                        <a:off x="6464" y="4579"/>
                        <a:ext cx="0" cy="18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 name="Line 33"/>
                      <p:cNvSpPr>
                        <a:spLocks noChangeShapeType="1"/>
                      </p:cNvSpPr>
                      <p:nvPr/>
                    </p:nvSpPr>
                    <p:spPr bwMode="auto">
                      <a:xfrm flipV="1">
                        <a:off x="1604" y="5097"/>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 name="Line 34"/>
                      <p:cNvSpPr>
                        <a:spLocks noChangeShapeType="1"/>
                      </p:cNvSpPr>
                      <p:nvPr/>
                    </p:nvSpPr>
                    <p:spPr bwMode="auto">
                      <a:xfrm flipV="1">
                        <a:off x="3389" y="4708"/>
                        <a:ext cx="0" cy="79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 name="Line 35"/>
                      <p:cNvSpPr>
                        <a:spLocks noChangeShapeType="1"/>
                      </p:cNvSpPr>
                      <p:nvPr/>
                    </p:nvSpPr>
                    <p:spPr bwMode="auto">
                      <a:xfrm>
                        <a:off x="1634" y="5127"/>
                        <a:ext cx="177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 name="Line 36"/>
                      <p:cNvSpPr>
                        <a:spLocks noChangeShapeType="1"/>
                      </p:cNvSpPr>
                      <p:nvPr/>
                    </p:nvSpPr>
                    <p:spPr bwMode="auto">
                      <a:xfrm>
                        <a:off x="1634" y="5142"/>
                        <a:ext cx="4830" cy="88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34" name="Line 37"/>
                    <p:cNvSpPr>
                      <a:spLocks noChangeShapeType="1"/>
                    </p:cNvSpPr>
                    <p:nvPr/>
                  </p:nvSpPr>
                  <p:spPr bwMode="auto">
                    <a:xfrm>
                      <a:off x="3389" y="5127"/>
                      <a:ext cx="309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sp>
              <p:nvSpPr>
                <p:cNvPr id="41" name="ZoneTexte 40"/>
                <p:cNvSpPr txBox="1"/>
                <p:nvPr/>
              </p:nvSpPr>
              <p:spPr>
                <a:xfrm>
                  <a:off x="1698576" y="997530"/>
                  <a:ext cx="432048" cy="369332"/>
                </a:xfrm>
                <a:prstGeom prst="rect">
                  <a:avLst/>
                </a:prstGeom>
                <a:noFill/>
              </p:spPr>
              <p:txBody>
                <a:bodyPr wrap="square" rtlCol="0">
                  <a:spAutoFit/>
                </a:bodyPr>
                <a:lstStyle/>
                <a:p>
                  <a:r>
                    <a:rPr lang="fr-FR" dirty="0" smtClean="0"/>
                    <a:t>A</a:t>
                  </a:r>
                  <a:endParaRPr lang="fr-FR" dirty="0"/>
                </a:p>
              </p:txBody>
            </p:sp>
            <p:sp>
              <p:nvSpPr>
                <p:cNvPr id="42" name="ZoneTexte 41"/>
                <p:cNvSpPr txBox="1"/>
                <p:nvPr/>
              </p:nvSpPr>
              <p:spPr>
                <a:xfrm>
                  <a:off x="1698576" y="548680"/>
                  <a:ext cx="366936" cy="369332"/>
                </a:xfrm>
                <a:prstGeom prst="rect">
                  <a:avLst/>
                </a:prstGeom>
                <a:noFill/>
              </p:spPr>
              <p:txBody>
                <a:bodyPr wrap="square" rtlCol="0">
                  <a:spAutoFit/>
                </a:bodyPr>
                <a:lstStyle/>
                <a:p>
                  <a:r>
                    <a:rPr lang="fr-FR" dirty="0" smtClean="0"/>
                    <a:t>B</a:t>
                  </a:r>
                  <a:endParaRPr lang="fr-FR" dirty="0"/>
                </a:p>
              </p:txBody>
            </p:sp>
            <p:sp>
              <p:nvSpPr>
                <p:cNvPr id="44" name="ZoneTexte 43"/>
                <p:cNvSpPr txBox="1"/>
                <p:nvPr/>
              </p:nvSpPr>
              <p:spPr>
                <a:xfrm>
                  <a:off x="5796136" y="1387198"/>
                  <a:ext cx="456610" cy="369332"/>
                </a:xfrm>
                <a:prstGeom prst="rect">
                  <a:avLst/>
                </a:prstGeom>
                <a:noFill/>
              </p:spPr>
              <p:txBody>
                <a:bodyPr wrap="square" rtlCol="0">
                  <a:spAutoFit/>
                </a:bodyPr>
                <a:lstStyle/>
                <a:p>
                  <a:r>
                    <a:rPr lang="fr-FR" dirty="0" smtClean="0"/>
                    <a:t>B’</a:t>
                  </a:r>
                  <a:endParaRPr lang="fr-FR" dirty="0"/>
                </a:p>
              </p:txBody>
            </p:sp>
          </p:grpSp>
        </p:grpSp>
        <p:sp>
          <p:nvSpPr>
            <p:cNvPr id="47" name="ZoneTexte 46"/>
            <p:cNvSpPr txBox="1"/>
            <p:nvPr/>
          </p:nvSpPr>
          <p:spPr>
            <a:xfrm>
              <a:off x="2987824" y="242552"/>
              <a:ext cx="576064" cy="369332"/>
            </a:xfrm>
            <a:prstGeom prst="rect">
              <a:avLst/>
            </a:prstGeom>
            <a:noFill/>
          </p:spPr>
          <p:txBody>
            <a:bodyPr wrap="square" rtlCol="0">
              <a:spAutoFit/>
            </a:bodyPr>
            <a:lstStyle/>
            <a:p>
              <a:r>
                <a:rPr lang="fr-FR" dirty="0" smtClean="0"/>
                <a:t>(L)</a:t>
              </a:r>
              <a:endParaRPr lang="fr-FR" dirty="0"/>
            </a:p>
          </p:txBody>
        </p:sp>
        <p:sp>
          <p:nvSpPr>
            <p:cNvPr id="48" name="ZoneTexte 47"/>
            <p:cNvSpPr txBox="1"/>
            <p:nvPr/>
          </p:nvSpPr>
          <p:spPr>
            <a:xfrm>
              <a:off x="5410353" y="149019"/>
              <a:ext cx="504056" cy="369332"/>
            </a:xfrm>
            <a:prstGeom prst="rect">
              <a:avLst/>
            </a:prstGeom>
            <a:noFill/>
          </p:spPr>
          <p:txBody>
            <a:bodyPr wrap="square" rtlCol="0">
              <a:spAutoFit/>
            </a:bodyPr>
            <a:lstStyle/>
            <a:p>
              <a:r>
                <a:rPr lang="fr-FR" dirty="0" smtClean="0"/>
                <a:t>(E)</a:t>
              </a:r>
              <a:endParaRPr lang="fr-FR" dirty="0"/>
            </a:p>
          </p:txBody>
        </p:sp>
      </p:grpSp>
      <p:sp>
        <p:nvSpPr>
          <p:cNvPr id="2" name="ZoneTexte 1"/>
          <p:cNvSpPr txBox="1"/>
          <p:nvPr/>
        </p:nvSpPr>
        <p:spPr>
          <a:xfrm>
            <a:off x="6503" y="629073"/>
            <a:ext cx="3666831" cy="707886"/>
          </a:xfrm>
          <a:prstGeom prst="rect">
            <a:avLst/>
          </a:prstGeom>
          <a:noFill/>
        </p:spPr>
        <p:txBody>
          <a:bodyPr wrap="square" rtlCol="0">
            <a:spAutoFit/>
          </a:bodyPr>
          <a:lstStyle/>
          <a:p>
            <a:r>
              <a:rPr lang="fr-FR" sz="2000" b="1" dirty="0" smtClean="0"/>
              <a:t>Une version « </a:t>
            </a:r>
            <a:r>
              <a:rPr lang="fr-FR" sz="2000" b="1" dirty="0" err="1" smtClean="0"/>
              <a:t>clickers</a:t>
            </a:r>
            <a:r>
              <a:rPr lang="fr-FR" sz="2000" b="1" dirty="0" smtClean="0"/>
              <a:t> » de la question sur les lentilles</a:t>
            </a:r>
            <a:endParaRPr lang="fr-FR" sz="2000" b="1" dirty="0"/>
          </a:p>
        </p:txBody>
      </p:sp>
    </p:spTree>
    <p:extLst>
      <p:ext uri="{BB962C8B-B14F-4D97-AF65-F5344CB8AC3E}">
        <p14:creationId xmlns:p14="http://schemas.microsoft.com/office/powerpoint/2010/main" val="32082148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0575" y="764704"/>
            <a:ext cx="8712968" cy="864096"/>
          </a:xfrm>
        </p:spPr>
        <p:txBody>
          <a:bodyPr>
            <a:noAutofit/>
          </a:bodyPr>
          <a:lstStyle/>
          <a:p>
            <a:r>
              <a:rPr lang="fr-FR" sz="2600" b="1" dirty="0" smtClean="0">
                <a:latin typeface="+mn-lt"/>
              </a:rPr>
              <a:t>Des pistes pour la prise en compte des </a:t>
            </a:r>
            <a:r>
              <a:rPr lang="fr-FR" sz="2600" b="1" dirty="0" smtClean="0">
                <a:latin typeface="+mn-lt"/>
              </a:rPr>
              <a:t>conceptions et raisonnements</a:t>
            </a:r>
            <a:endParaRPr lang="fr-FR" sz="2600" b="1" dirty="0">
              <a:latin typeface="+mn-lt"/>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944" y="1648567"/>
            <a:ext cx="3594298" cy="5231395"/>
          </a:xfrm>
          <a:prstGeom prst="rect">
            <a:avLst/>
          </a:prstGeom>
        </p:spPr>
      </p:pic>
    </p:spTree>
    <p:extLst>
      <p:ext uri="{BB962C8B-B14F-4D97-AF65-F5344CB8AC3E}">
        <p14:creationId xmlns:p14="http://schemas.microsoft.com/office/powerpoint/2010/main" val="3235533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764704"/>
            <a:ext cx="8568952" cy="4032448"/>
          </a:xfrm>
        </p:spPr>
        <p:txBody>
          <a:bodyPr>
            <a:noAutofit/>
          </a:bodyPr>
          <a:lstStyle/>
          <a:p>
            <a:pPr marL="0" indent="0" algn="just">
              <a:buNone/>
            </a:pPr>
            <a:r>
              <a:rPr lang="fr-FR" sz="2200" dirty="0" smtClean="0"/>
              <a:t>Une remarque d’une collège physicienne, suite à sa « rencontre » avec la recherche en didactique : </a:t>
            </a:r>
            <a:endParaRPr lang="fr-FR" sz="2200" dirty="0"/>
          </a:p>
          <a:p>
            <a:pPr marL="0" indent="0" algn="just">
              <a:buNone/>
            </a:pPr>
            <a:r>
              <a:rPr lang="fr-FR" sz="2200" dirty="0" smtClean="0"/>
              <a:t>« </a:t>
            </a:r>
            <a:r>
              <a:rPr lang="fr-FR" sz="2200" i="1" dirty="0" smtClean="0"/>
              <a:t>Ce que ça m’a apporté, c’est avant tout de </a:t>
            </a:r>
            <a:r>
              <a:rPr lang="fr-FR" sz="2200" b="1" i="1" dirty="0" smtClean="0"/>
              <a:t>changer de regard sur les erreurs des étudiants</a:t>
            </a:r>
            <a:r>
              <a:rPr lang="fr-FR" sz="2200" dirty="0" smtClean="0"/>
              <a:t> »</a:t>
            </a:r>
          </a:p>
          <a:p>
            <a:pPr marL="0" indent="0" algn="just">
              <a:buNone/>
            </a:pPr>
            <a:endParaRPr lang="fr-FR" altLang="fr-FR" sz="1100" dirty="0" smtClean="0"/>
          </a:p>
          <a:p>
            <a:pPr marL="0" indent="0" algn="just">
              <a:buNone/>
            </a:pPr>
            <a:r>
              <a:rPr lang="fr-FR" altLang="fr-FR" sz="2200" dirty="0" smtClean="0"/>
              <a:t>«</a:t>
            </a:r>
            <a:r>
              <a:rPr lang="fr-FR" altLang="fr-FR" sz="2200" dirty="0"/>
              <a:t> </a:t>
            </a:r>
            <a:r>
              <a:rPr lang="fr-FR" altLang="fr-FR" sz="2200" b="1" i="1" dirty="0" smtClean="0"/>
              <a:t>J’ai </a:t>
            </a:r>
            <a:r>
              <a:rPr lang="fr-FR" altLang="fr-FR" sz="2200" b="1" i="1" dirty="0"/>
              <a:t>souvent été frappé du fait que les professeurs de sciences, plus encore que les autres si c’est possible, ne comprennent pas qu’on ne comprenne pas. </a:t>
            </a:r>
            <a:r>
              <a:rPr lang="fr-FR" altLang="fr-FR" sz="2200" i="1" dirty="0"/>
              <a:t>Peu nombreux sont ceux qui ont creusé la psychologie de l’erreur, de l’ignorance, de l’irréflexion. </a:t>
            </a:r>
            <a:r>
              <a:rPr lang="fr-FR" altLang="fr-FR" sz="2200" i="1" dirty="0" smtClean="0"/>
              <a:t>[…] </a:t>
            </a:r>
            <a:r>
              <a:rPr lang="fr-FR" altLang="fr-FR" sz="2200" dirty="0" smtClean="0"/>
              <a:t>»</a:t>
            </a:r>
          </a:p>
          <a:p>
            <a:pPr marL="0" indent="0" algn="just">
              <a:buNone/>
            </a:pPr>
            <a:r>
              <a:rPr lang="fr-FR" altLang="fr-FR" sz="2000" dirty="0" smtClean="0"/>
              <a:t>			</a:t>
            </a:r>
            <a:r>
              <a:rPr lang="fr-FR" altLang="fr-FR" sz="1800" dirty="0" smtClean="0"/>
              <a:t>Gaston </a:t>
            </a:r>
            <a:r>
              <a:rPr lang="fr-FR" altLang="fr-FR" sz="1800" dirty="0"/>
              <a:t>Bachelard (1884 - 1962) : </a:t>
            </a:r>
            <a:r>
              <a:rPr lang="fr-FR" altLang="fr-FR" sz="1800" dirty="0" smtClean="0"/>
              <a:t>philosophe français 				des sciences </a:t>
            </a:r>
            <a:r>
              <a:rPr lang="fr-FR" altLang="fr-FR" sz="1800" dirty="0"/>
              <a:t>et de la poésie </a:t>
            </a:r>
            <a:endParaRPr lang="fr-FR" altLang="fr-FR" sz="2000" dirty="0"/>
          </a:p>
          <a:p>
            <a:pPr marL="0" indent="0" algn="just">
              <a:buNone/>
            </a:pPr>
            <a:endParaRPr lang="fr-FR" sz="800" dirty="0" smtClean="0"/>
          </a:p>
          <a:p>
            <a:pPr marL="0" indent="0" algn="just">
              <a:buNone/>
            </a:pPr>
            <a:r>
              <a:rPr lang="fr-FR" sz="2000" dirty="0"/>
              <a:t>	</a:t>
            </a:r>
          </a:p>
          <a:p>
            <a:pPr marL="0" indent="0" algn="just">
              <a:buNone/>
            </a:pPr>
            <a:endParaRPr lang="fr-FR" sz="2000" dirty="0"/>
          </a:p>
        </p:txBody>
      </p:sp>
      <p:grpSp>
        <p:nvGrpSpPr>
          <p:cNvPr id="5" name="Groupe 4"/>
          <p:cNvGrpSpPr/>
          <p:nvPr/>
        </p:nvGrpSpPr>
        <p:grpSpPr>
          <a:xfrm>
            <a:off x="323528" y="4891147"/>
            <a:ext cx="8134605" cy="2062103"/>
            <a:chOff x="516005" y="4891147"/>
            <a:chExt cx="8134605" cy="2062103"/>
          </a:xfrm>
        </p:grpSpPr>
        <p:sp>
          <p:nvSpPr>
            <p:cNvPr id="2" name="Flèche droite 1"/>
            <p:cNvSpPr/>
            <p:nvPr/>
          </p:nvSpPr>
          <p:spPr>
            <a:xfrm>
              <a:off x="516005" y="4992628"/>
              <a:ext cx="50405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1198290" y="4891147"/>
              <a:ext cx="7452320" cy="2062103"/>
            </a:xfrm>
            <a:prstGeom prst="rect">
              <a:avLst/>
            </a:prstGeom>
            <a:noFill/>
          </p:spPr>
          <p:txBody>
            <a:bodyPr wrap="square" rtlCol="0">
              <a:spAutoFit/>
            </a:bodyPr>
            <a:lstStyle/>
            <a:p>
              <a:pPr algn="just"/>
              <a:r>
                <a:rPr lang="fr-FR" sz="2200" dirty="0" smtClean="0"/>
                <a:t>Décoder </a:t>
              </a:r>
              <a:r>
                <a:rPr lang="fr-FR" sz="2200" dirty="0"/>
                <a:t>les logiques qui sous tendent certaines erreurs </a:t>
              </a:r>
              <a:r>
                <a:rPr lang="fr-FR" sz="2200" dirty="0" smtClean="0"/>
                <a:t>fréquentes </a:t>
              </a:r>
              <a:r>
                <a:rPr lang="fr-FR" sz="2200" dirty="0"/>
                <a:t>des </a:t>
              </a:r>
              <a:r>
                <a:rPr lang="fr-FR" sz="2200" dirty="0" smtClean="0"/>
                <a:t>étudiants</a:t>
              </a:r>
            </a:p>
            <a:p>
              <a:pPr algn="just"/>
              <a:r>
                <a:rPr lang="fr-FR" sz="2200" dirty="0" smtClean="0">
                  <a:solidFill>
                    <a:schemeClr val="tx2"/>
                  </a:solidFill>
                </a:rPr>
                <a:t>Travaux </a:t>
              </a:r>
              <a:r>
                <a:rPr lang="fr-FR" sz="2200" dirty="0">
                  <a:solidFill>
                    <a:schemeClr val="tx2"/>
                  </a:solidFill>
                </a:rPr>
                <a:t>de didactique sur les conceptions et modes de </a:t>
              </a:r>
              <a:r>
                <a:rPr lang="fr-FR" sz="2200" dirty="0" smtClean="0">
                  <a:solidFill>
                    <a:schemeClr val="tx2"/>
                  </a:solidFill>
                </a:rPr>
                <a:t>raisonnement </a:t>
              </a:r>
              <a:r>
                <a:rPr lang="fr-FR" sz="2200" dirty="0">
                  <a:solidFill>
                    <a:schemeClr val="tx2"/>
                  </a:solidFill>
                </a:rPr>
                <a:t>(</a:t>
              </a:r>
              <a:r>
                <a:rPr lang="fr-FR" sz="2200" dirty="0" err="1">
                  <a:solidFill>
                    <a:schemeClr val="tx2"/>
                  </a:solidFill>
                </a:rPr>
                <a:t>Viennot</a:t>
              </a:r>
              <a:r>
                <a:rPr lang="fr-FR" sz="2200" dirty="0">
                  <a:solidFill>
                    <a:schemeClr val="tx2"/>
                  </a:solidFill>
                </a:rPr>
                <a:t>, McDermott</a:t>
              </a:r>
              <a:r>
                <a:rPr lang="fr-FR" sz="2200" dirty="0">
                  <a:solidFill>
                    <a:schemeClr val="tx2"/>
                  </a:solidFill>
                </a:rPr>
                <a:t>, </a:t>
              </a:r>
              <a:r>
                <a:rPr lang="fr-FR" sz="2200" dirty="0" smtClean="0">
                  <a:solidFill>
                    <a:schemeClr val="tx2"/>
                  </a:solidFill>
                </a:rPr>
                <a:t>Duit</a:t>
              </a:r>
              <a:r>
                <a:rPr lang="fr-FR" sz="2200" dirty="0">
                  <a:solidFill>
                    <a:schemeClr val="tx2"/>
                  </a:solidFill>
                </a:rPr>
                <a:t>, </a:t>
              </a:r>
              <a:r>
                <a:rPr lang="fr-FR" sz="2200" dirty="0" err="1">
                  <a:solidFill>
                    <a:schemeClr val="tx2"/>
                  </a:solidFill>
                </a:rPr>
                <a:t>Kaminski</a:t>
              </a:r>
              <a:r>
                <a:rPr lang="fr-FR" sz="2200" dirty="0">
                  <a:solidFill>
                    <a:schemeClr val="tx2"/>
                  </a:solidFill>
                </a:rPr>
                <a:t>, </a:t>
              </a:r>
              <a:r>
                <a:rPr lang="fr-FR" sz="2200" dirty="0" err="1">
                  <a:solidFill>
                    <a:schemeClr val="tx2"/>
                  </a:solidFill>
                </a:rPr>
                <a:t>Galili</a:t>
              </a:r>
              <a:r>
                <a:rPr lang="fr-FR" sz="2200" dirty="0">
                  <a:solidFill>
                    <a:schemeClr val="tx2"/>
                  </a:solidFill>
                </a:rPr>
                <a:t>, </a:t>
              </a:r>
              <a:r>
                <a:rPr lang="fr-FR" sz="2200" dirty="0" err="1" smtClean="0">
                  <a:solidFill>
                    <a:schemeClr val="tx2"/>
                  </a:solidFill>
                </a:rPr>
                <a:t>Closset</a:t>
              </a:r>
              <a:r>
                <a:rPr lang="fr-FR" sz="2200" dirty="0">
                  <a:solidFill>
                    <a:schemeClr val="tx2"/>
                  </a:solidFill>
                </a:rPr>
                <a:t>, Joshua, Dupin, Tiberghien, </a:t>
              </a:r>
              <a:r>
                <a:rPr lang="fr-FR" sz="2200" dirty="0" err="1">
                  <a:solidFill>
                    <a:schemeClr val="tx2"/>
                  </a:solidFill>
                </a:rPr>
                <a:t>Maurines</a:t>
              </a:r>
              <a:r>
                <a:rPr lang="fr-FR" sz="2200" dirty="0">
                  <a:solidFill>
                    <a:schemeClr val="tx2"/>
                  </a:solidFill>
                </a:rPr>
                <a:t>…)</a:t>
              </a:r>
            </a:p>
            <a:p>
              <a:endParaRPr lang="fr-FR" dirty="0"/>
            </a:p>
          </p:txBody>
        </p:sp>
      </p:grpSp>
    </p:spTree>
    <p:extLst>
      <p:ext uri="{BB962C8B-B14F-4D97-AF65-F5344CB8AC3E}">
        <p14:creationId xmlns:p14="http://schemas.microsoft.com/office/powerpoint/2010/main" val="136237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548680"/>
            <a:ext cx="8712968" cy="792088"/>
          </a:xfrm>
        </p:spPr>
        <p:txBody>
          <a:bodyPr>
            <a:normAutofit fontScale="90000"/>
          </a:bodyPr>
          <a:lstStyle/>
          <a:p>
            <a:r>
              <a:rPr lang="fr-FR" sz="2800" b="1" dirty="0" smtClean="0">
                <a:latin typeface="+mn-lt"/>
              </a:rPr>
              <a:t>Des pistes pour la prise en compte des conceptions et raisonnements</a:t>
            </a:r>
            <a:endParaRPr lang="fr-FR" sz="2800" b="1" dirty="0">
              <a:latin typeface="+mn-lt"/>
            </a:endParaRPr>
          </a:p>
        </p:txBody>
      </p:sp>
      <p:sp>
        <p:nvSpPr>
          <p:cNvPr id="3" name="Espace réservé du contenu 2"/>
          <p:cNvSpPr>
            <a:spLocks noGrp="1"/>
          </p:cNvSpPr>
          <p:nvPr>
            <p:ph idx="1"/>
          </p:nvPr>
        </p:nvSpPr>
        <p:spPr>
          <a:xfrm>
            <a:off x="179512" y="1412776"/>
            <a:ext cx="8712968" cy="1800200"/>
          </a:xfrm>
        </p:spPr>
        <p:txBody>
          <a:bodyPr>
            <a:noAutofit/>
          </a:bodyPr>
          <a:lstStyle/>
          <a:p>
            <a:pPr marL="109728" indent="0">
              <a:buNone/>
            </a:pPr>
            <a:r>
              <a:rPr lang="fr-FR" sz="2000" b="1" dirty="0" smtClean="0"/>
              <a:t>Tendance à matérialiser les objets de la physique</a:t>
            </a:r>
          </a:p>
          <a:p>
            <a:pPr marL="109728" indent="0">
              <a:buNone/>
            </a:pPr>
            <a:endParaRPr lang="fr-FR" sz="2000" dirty="0"/>
          </a:p>
          <a:p>
            <a:pPr marL="109728" indent="0">
              <a:buNone/>
            </a:pPr>
            <a:r>
              <a:rPr lang="fr-FR" sz="2000" dirty="0" smtClean="0"/>
              <a:t>Prudence avec  </a:t>
            </a:r>
            <a:r>
              <a:rPr lang="fr-FR" sz="2000" dirty="0"/>
              <a:t>certaines </a:t>
            </a:r>
            <a:r>
              <a:rPr lang="fr-FR" sz="2000" dirty="0" smtClean="0"/>
              <a:t>manips </a:t>
            </a:r>
          </a:p>
          <a:p>
            <a:pPr marL="109728" indent="0">
              <a:buNone/>
            </a:pPr>
            <a:endParaRPr lang="fr-FR" sz="2000" dirty="0" smtClean="0"/>
          </a:p>
          <a:p>
            <a:pPr marL="109728" indent="0">
              <a:buNone/>
            </a:pPr>
            <a:endParaRPr lang="fr-FR" sz="2000" dirty="0"/>
          </a:p>
          <a:p>
            <a:pPr marL="109728" indent="0">
              <a:buNone/>
            </a:pPr>
            <a:endParaRPr lang="fr-FR" sz="2000" dirty="0" smtClean="0"/>
          </a:p>
          <a:p>
            <a:pPr marL="109728" indent="0">
              <a:buNone/>
            </a:pPr>
            <a:endParaRPr lang="fr-FR" sz="2000" dirty="0" smtClean="0"/>
          </a:p>
          <a:p>
            <a:pPr marL="109728" indent="0">
              <a:buNone/>
            </a:pPr>
            <a:endParaRPr lang="fr-FR" sz="2000" dirty="0" smtClean="0"/>
          </a:p>
          <a:p>
            <a:pPr marL="109728" indent="0">
              <a:buNone/>
            </a:pPr>
            <a:endParaRPr lang="fr-FR" sz="2000" dirty="0"/>
          </a:p>
          <a:p>
            <a:pPr marL="109728" indent="0">
              <a:buNone/>
            </a:pPr>
            <a:endParaRPr lang="fr-FR" sz="2000" dirty="0" smtClean="0"/>
          </a:p>
          <a:p>
            <a:pPr marL="109728" indent="0">
              <a:buNone/>
            </a:pPr>
            <a:endParaRPr lang="fr-FR" sz="2000"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2060848"/>
            <a:ext cx="4690807" cy="1368152"/>
          </a:xfrm>
          <a:prstGeom prst="rect">
            <a:avLst/>
          </a:prstGeom>
        </p:spPr>
      </p:pic>
      <p:grpSp>
        <p:nvGrpSpPr>
          <p:cNvPr id="6" name="Groupe 5"/>
          <p:cNvGrpSpPr/>
          <p:nvPr/>
        </p:nvGrpSpPr>
        <p:grpSpPr>
          <a:xfrm>
            <a:off x="251520" y="3068960"/>
            <a:ext cx="7777325" cy="3145646"/>
            <a:chOff x="251520" y="3068960"/>
            <a:chExt cx="7777325" cy="3145646"/>
          </a:xfrm>
        </p:grpSpPr>
        <p:sp>
          <p:nvSpPr>
            <p:cNvPr id="7" name="ZoneTexte 6"/>
            <p:cNvSpPr txBox="1"/>
            <p:nvPr/>
          </p:nvSpPr>
          <p:spPr>
            <a:xfrm>
              <a:off x="5858318" y="5845274"/>
              <a:ext cx="2170527" cy="369332"/>
            </a:xfrm>
            <a:prstGeom prst="rect">
              <a:avLst/>
            </a:prstGeom>
            <a:noFill/>
          </p:spPr>
          <p:txBody>
            <a:bodyPr wrap="square" rtlCol="0">
              <a:spAutoFit/>
            </a:bodyPr>
            <a:lstStyle/>
            <a:p>
              <a:r>
                <a:rPr lang="fr-FR" dirty="0" smtClean="0"/>
                <a:t>Photo W. </a:t>
              </a:r>
              <a:r>
                <a:rPr lang="fr-FR" dirty="0" err="1" smtClean="0"/>
                <a:t>Kaminski</a:t>
              </a:r>
              <a:endParaRPr lang="fr-FR" dirty="0"/>
            </a:p>
          </p:txBody>
        </p:sp>
        <p:pic>
          <p:nvPicPr>
            <p:cNvPr id="8" name="Image 7"/>
            <p:cNvPicPr>
              <a:picLocks noChangeAspect="1"/>
            </p:cNvPicPr>
            <p:nvPr/>
          </p:nvPicPr>
          <p:blipFill rotWithShape="1">
            <a:blip r:embed="rId4" cstate="print">
              <a:extLst>
                <a:ext uri="{28A0092B-C50C-407E-A947-70E740481C1C}">
                  <a14:useLocalDpi xmlns:a14="http://schemas.microsoft.com/office/drawing/2010/main" val="0"/>
                </a:ext>
              </a:extLst>
            </a:blip>
            <a:srcRect l="10776" t="38876" r="34876" b="45531"/>
            <a:stretch/>
          </p:blipFill>
          <p:spPr>
            <a:xfrm>
              <a:off x="251520" y="3581400"/>
              <a:ext cx="6000750" cy="2367880"/>
            </a:xfrm>
            <a:prstGeom prst="rect">
              <a:avLst/>
            </a:prstGeom>
          </p:spPr>
        </p:pic>
        <p:sp>
          <p:nvSpPr>
            <p:cNvPr id="5" name="ZoneTexte 4"/>
            <p:cNvSpPr txBox="1"/>
            <p:nvPr/>
          </p:nvSpPr>
          <p:spPr>
            <a:xfrm>
              <a:off x="395536" y="3068960"/>
              <a:ext cx="2304256" cy="369332"/>
            </a:xfrm>
            <a:prstGeom prst="rect">
              <a:avLst/>
            </a:prstGeom>
            <a:noFill/>
          </p:spPr>
          <p:txBody>
            <a:bodyPr wrap="square" rtlCol="0">
              <a:spAutoFit/>
            </a:bodyPr>
            <a:lstStyle/>
            <a:p>
              <a:r>
                <a:rPr lang="fr-FR" dirty="0"/>
                <a:t>Sortir des </a:t>
              </a:r>
              <a:r>
                <a:rPr lang="fr-FR" dirty="0" smtClean="0"/>
                <a:t>rituels</a:t>
              </a:r>
              <a:endParaRPr lang="fr-FR" dirty="0"/>
            </a:p>
          </p:txBody>
        </p:sp>
      </p:grpSp>
    </p:spTree>
    <p:extLst>
      <p:ext uri="{BB962C8B-B14F-4D97-AF65-F5344CB8AC3E}">
        <p14:creationId xmlns:p14="http://schemas.microsoft.com/office/powerpoint/2010/main" val="420284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p:cNvGrpSpPr/>
          <p:nvPr/>
        </p:nvGrpSpPr>
        <p:grpSpPr>
          <a:xfrm>
            <a:off x="3851920" y="3068960"/>
            <a:ext cx="5201425" cy="3330997"/>
            <a:chOff x="3851920" y="3068960"/>
            <a:chExt cx="5201425" cy="3330997"/>
          </a:xfrm>
        </p:grpSpPr>
        <p:pic>
          <p:nvPicPr>
            <p:cNvPr id="6" name="Image 5"/>
            <p:cNvPicPr>
              <a:picLocks noChangeAspect="1"/>
            </p:cNvPicPr>
            <p:nvPr/>
          </p:nvPicPr>
          <p:blipFill rotWithShape="1">
            <a:blip r:embed="rId3" cstate="print">
              <a:extLst>
                <a:ext uri="{28A0092B-C50C-407E-A947-70E740481C1C}">
                  <a14:useLocalDpi xmlns:a14="http://schemas.microsoft.com/office/drawing/2010/main" val="0"/>
                </a:ext>
              </a:extLst>
            </a:blip>
            <a:srcRect l="7501" t="14185" r="54639" b="54298"/>
            <a:stretch/>
          </p:blipFill>
          <p:spPr>
            <a:xfrm>
              <a:off x="3851920" y="3068960"/>
              <a:ext cx="4841978" cy="2930887"/>
            </a:xfrm>
            <a:prstGeom prst="rect">
              <a:avLst/>
            </a:prstGeom>
          </p:spPr>
        </p:pic>
        <p:sp>
          <p:nvSpPr>
            <p:cNvPr id="3" name="ZoneTexte 2"/>
            <p:cNvSpPr txBox="1"/>
            <p:nvPr/>
          </p:nvSpPr>
          <p:spPr>
            <a:xfrm>
              <a:off x="7060363" y="6030625"/>
              <a:ext cx="1992982" cy="369332"/>
            </a:xfrm>
            <a:prstGeom prst="rect">
              <a:avLst/>
            </a:prstGeom>
            <a:noFill/>
          </p:spPr>
          <p:txBody>
            <a:bodyPr wrap="square" rtlCol="0">
              <a:spAutoFit/>
            </a:bodyPr>
            <a:lstStyle/>
            <a:p>
              <a:r>
                <a:rPr lang="fr-FR" dirty="0" err="1" smtClean="0"/>
                <a:t>Viennot</a:t>
              </a:r>
              <a:r>
                <a:rPr lang="fr-FR" dirty="0" smtClean="0"/>
                <a:t>, 1996</a:t>
              </a:r>
              <a:endParaRPr lang="fr-FR" dirty="0"/>
            </a:p>
          </p:txBody>
        </p:sp>
      </p:grpSp>
      <p:sp>
        <p:nvSpPr>
          <p:cNvPr id="2" name="Rectangle 1"/>
          <p:cNvSpPr/>
          <p:nvPr/>
        </p:nvSpPr>
        <p:spPr>
          <a:xfrm>
            <a:off x="156220" y="722412"/>
            <a:ext cx="8352978" cy="707886"/>
          </a:xfrm>
          <a:prstGeom prst="rect">
            <a:avLst/>
          </a:prstGeom>
        </p:spPr>
        <p:txBody>
          <a:bodyPr wrap="square">
            <a:spAutoFit/>
          </a:bodyPr>
          <a:lstStyle/>
          <a:p>
            <a:pPr marL="109728" indent="0">
              <a:buNone/>
            </a:pPr>
            <a:r>
              <a:rPr lang="fr-FR" sz="2000" dirty="0"/>
              <a:t>Concept d’image optique : privilégier des situations dans lesquelles on ne se limite pas à deux rayons par point</a:t>
            </a:r>
          </a:p>
        </p:txBody>
      </p:sp>
      <p:sp>
        <p:nvSpPr>
          <p:cNvPr id="5" name="Rectangle 4"/>
          <p:cNvSpPr/>
          <p:nvPr/>
        </p:nvSpPr>
        <p:spPr>
          <a:xfrm>
            <a:off x="328210" y="5999847"/>
            <a:ext cx="4674998" cy="400110"/>
          </a:xfrm>
          <a:prstGeom prst="rect">
            <a:avLst/>
          </a:prstGeom>
        </p:spPr>
        <p:txBody>
          <a:bodyPr wrap="none">
            <a:spAutoFit/>
          </a:bodyPr>
          <a:lstStyle/>
          <a:p>
            <a:pPr marL="109728" indent="0">
              <a:buNone/>
            </a:pPr>
            <a:r>
              <a:rPr lang="fr-FR" sz="2000" dirty="0" smtClean="0"/>
              <a:t>Prise </a:t>
            </a:r>
            <a:r>
              <a:rPr lang="fr-FR" sz="2000" dirty="0"/>
              <a:t>en compte de l’observateur, œil…</a:t>
            </a:r>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798" y="1593868"/>
            <a:ext cx="4608512" cy="1801824"/>
          </a:xfrm>
          <a:prstGeom prst="rect">
            <a:avLst/>
          </a:prstGeom>
        </p:spPr>
      </p:pic>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l="89272" t="29430" r="8844" b="67659"/>
          <a:stretch/>
        </p:blipFill>
        <p:spPr>
          <a:xfrm>
            <a:off x="8221585" y="4430389"/>
            <a:ext cx="575225" cy="646196"/>
          </a:xfrm>
          <a:prstGeom prst="rect">
            <a:avLst/>
          </a:prstGeom>
        </p:spPr>
      </p:pic>
      <p:pic>
        <p:nvPicPr>
          <p:cNvPr id="11" name="Image 10"/>
          <p:cNvPicPr>
            <a:picLocks noChangeAspect="1"/>
          </p:cNvPicPr>
          <p:nvPr/>
        </p:nvPicPr>
        <p:blipFill rotWithShape="1">
          <a:blip r:embed="rId3" cstate="print">
            <a:extLst>
              <a:ext uri="{28A0092B-C50C-407E-A947-70E740481C1C}">
                <a14:useLocalDpi xmlns:a14="http://schemas.microsoft.com/office/drawing/2010/main" val="0"/>
              </a:ext>
            </a:extLst>
          </a:blip>
          <a:srcRect l="89272" t="29430" r="8844" b="67659"/>
          <a:stretch/>
        </p:blipFill>
        <p:spPr>
          <a:xfrm rot="20146129">
            <a:off x="7559587" y="3639243"/>
            <a:ext cx="575225" cy="646196"/>
          </a:xfrm>
          <a:prstGeom prst="rect">
            <a:avLst/>
          </a:prstGeom>
        </p:spPr>
      </p:pic>
    </p:spTree>
    <p:extLst>
      <p:ext uri="{BB962C8B-B14F-4D97-AF65-F5344CB8AC3E}">
        <p14:creationId xmlns:p14="http://schemas.microsoft.com/office/powerpoint/2010/main" val="384440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rotWithShape="1">
          <a:blip r:embed="rId3" cstate="print">
            <a:extLst>
              <a:ext uri="{28A0092B-C50C-407E-A947-70E740481C1C}">
                <a14:useLocalDpi xmlns:a14="http://schemas.microsoft.com/office/drawing/2010/main" val="0"/>
              </a:ext>
            </a:extLst>
          </a:blip>
          <a:srcRect l="15129" t="52033" r="59684" b="18527"/>
          <a:stretch/>
        </p:blipFill>
        <p:spPr>
          <a:xfrm>
            <a:off x="6382832" y="2198872"/>
            <a:ext cx="2736304" cy="4523119"/>
          </a:xfrm>
          <a:prstGeom prst="rect">
            <a:avLst/>
          </a:prstGeom>
        </p:spPr>
      </p:pic>
      <p:pic>
        <p:nvPicPr>
          <p:cNvPr id="15" name="Image 14"/>
          <p:cNvPicPr>
            <a:picLocks noChangeAspect="1"/>
          </p:cNvPicPr>
          <p:nvPr/>
        </p:nvPicPr>
        <p:blipFill rotWithShape="1">
          <a:blip r:embed="rId3" cstate="print">
            <a:extLst>
              <a:ext uri="{28A0092B-C50C-407E-A947-70E740481C1C}">
                <a14:useLocalDpi xmlns:a14="http://schemas.microsoft.com/office/drawing/2010/main" val="0"/>
              </a:ext>
            </a:extLst>
          </a:blip>
          <a:srcRect l="10000" t="23129" r="52699" b="59730"/>
          <a:stretch/>
        </p:blipFill>
        <p:spPr>
          <a:xfrm>
            <a:off x="1261394" y="3962509"/>
            <a:ext cx="4246120" cy="2759482"/>
          </a:xfrm>
          <a:prstGeom prst="rect">
            <a:avLst/>
          </a:prstGeom>
        </p:spPr>
      </p:pic>
      <p:sp>
        <p:nvSpPr>
          <p:cNvPr id="2" name="Rectangle 1"/>
          <p:cNvSpPr/>
          <p:nvPr/>
        </p:nvSpPr>
        <p:spPr>
          <a:xfrm>
            <a:off x="125760" y="1123045"/>
            <a:ext cx="8964487" cy="1261884"/>
          </a:xfrm>
          <a:prstGeom prst="rect">
            <a:avLst/>
          </a:prstGeom>
        </p:spPr>
        <p:txBody>
          <a:bodyPr wrap="square">
            <a:spAutoFit/>
          </a:bodyPr>
          <a:lstStyle/>
          <a:p>
            <a:r>
              <a:rPr lang="fr-FR" sz="2400" b="1" dirty="0" smtClean="0"/>
              <a:t>Mécanique : privilégier des </a:t>
            </a:r>
            <a:r>
              <a:rPr lang="fr-FR" sz="2400" b="1" dirty="0"/>
              <a:t>situations </a:t>
            </a:r>
            <a:r>
              <a:rPr lang="fr-FR" sz="2400" b="1" dirty="0" smtClean="0"/>
              <a:t>dynamiques</a:t>
            </a:r>
          </a:p>
          <a:p>
            <a:endParaRPr lang="fr-FR" sz="1200" dirty="0" smtClean="0"/>
          </a:p>
          <a:p>
            <a:r>
              <a:rPr lang="fr-FR" sz="2000" dirty="0" smtClean="0"/>
              <a:t>Schémas éclatés (</a:t>
            </a:r>
            <a:r>
              <a:rPr lang="fr-FR" sz="2000" dirty="0" err="1" smtClean="0"/>
              <a:t>Viennot</a:t>
            </a:r>
            <a:r>
              <a:rPr lang="fr-FR" sz="2000" dirty="0" smtClean="0"/>
              <a:t>, 1996) : </a:t>
            </a:r>
            <a:r>
              <a:rPr lang="fr-FR" altLang="fr-FR" sz="2000" dirty="0"/>
              <a:t>séparer les objets pour clarifier </a:t>
            </a:r>
            <a:r>
              <a:rPr lang="fr-FR" altLang="fr-FR" sz="2000" dirty="0" smtClean="0"/>
              <a:t>l’analyse, c’est-à-dire  séparer les </a:t>
            </a:r>
            <a:r>
              <a:rPr lang="fr-FR" altLang="fr-FR" sz="2000" dirty="0"/>
              <a:t>objets </a:t>
            </a:r>
            <a:r>
              <a:rPr lang="fr-FR" altLang="fr-FR" sz="2000" dirty="0" smtClean="0"/>
              <a:t> même </a:t>
            </a:r>
            <a:r>
              <a:rPr lang="fr-FR" altLang="fr-FR" sz="2000" dirty="0"/>
              <a:t>si dans la réalités </a:t>
            </a:r>
            <a:r>
              <a:rPr lang="fr-FR" altLang="fr-FR" sz="2000" dirty="0" smtClean="0"/>
              <a:t>ils sont </a:t>
            </a:r>
            <a:r>
              <a:rPr lang="fr-FR" altLang="fr-FR" sz="2000" dirty="0"/>
              <a:t>en contact</a:t>
            </a:r>
            <a:r>
              <a:rPr lang="fr-FR" altLang="fr-FR" sz="2000" dirty="0" smtClean="0"/>
              <a:t>. </a:t>
            </a:r>
            <a:endParaRPr lang="fr-FR" altLang="fr-FR" sz="2400" dirty="0" smtClean="0">
              <a:latin typeface="Times New Roman" panose="02020603050405020304" pitchFamily="18" charset="0"/>
              <a:cs typeface="Times New Roman" panose="02020603050405020304" pitchFamily="18" charset="0"/>
            </a:endParaRPr>
          </a:p>
        </p:txBody>
      </p:sp>
      <p:sp>
        <p:nvSpPr>
          <p:cNvPr id="4" name="Titre 1"/>
          <p:cNvSpPr txBox="1">
            <a:spLocks/>
          </p:cNvSpPr>
          <p:nvPr/>
        </p:nvSpPr>
        <p:spPr>
          <a:xfrm>
            <a:off x="251520" y="548680"/>
            <a:ext cx="8712968" cy="792088"/>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fr-FR" sz="2800" smtClean="0"/>
              <a:t>Des pistes pour la prise en compte des conceptions</a:t>
            </a:r>
            <a:endParaRPr lang="fr-FR" sz="2800" dirty="0"/>
          </a:p>
        </p:txBody>
      </p:sp>
      <p:sp>
        <p:nvSpPr>
          <p:cNvPr id="17" name="ZoneTexte 16"/>
          <p:cNvSpPr txBox="1"/>
          <p:nvPr/>
        </p:nvSpPr>
        <p:spPr>
          <a:xfrm>
            <a:off x="125760" y="2384929"/>
            <a:ext cx="8460940" cy="1508105"/>
          </a:xfrm>
          <a:prstGeom prst="rect">
            <a:avLst/>
          </a:prstGeom>
          <a:noFill/>
        </p:spPr>
        <p:txBody>
          <a:bodyPr wrap="square" rtlCol="0">
            <a:spAutoFit/>
          </a:bodyPr>
          <a:lstStyle/>
          <a:p>
            <a:r>
              <a:rPr lang="fr-FR" sz="2000" dirty="0" smtClean="0"/>
              <a:t>- </a:t>
            </a:r>
            <a:r>
              <a:rPr lang="fr-FR" dirty="0" smtClean="0"/>
              <a:t>Lister les objets à séparer  et ceux sur lesquels il faut faire un bilan</a:t>
            </a:r>
          </a:p>
          <a:p>
            <a:r>
              <a:rPr lang="fr-FR" dirty="0" smtClean="0"/>
              <a:t>- Lister les interactions (</a:t>
            </a:r>
            <a:r>
              <a:rPr lang="fr-FR" dirty="0" smtClean="0"/>
              <a:t>une </a:t>
            </a:r>
            <a:r>
              <a:rPr lang="fr-FR" dirty="0" smtClean="0"/>
              <a:t>couleur </a:t>
            </a:r>
            <a:r>
              <a:rPr lang="fr-FR" dirty="0"/>
              <a:t>/</a:t>
            </a:r>
            <a:r>
              <a:rPr lang="fr-FR" dirty="0" smtClean="0"/>
              <a:t>interaction)</a:t>
            </a:r>
          </a:p>
          <a:p>
            <a:r>
              <a:rPr lang="fr-FR" dirty="0" smtClean="0"/>
              <a:t>- Deux flèches de même couleur sont opposées, de même longueur,  </a:t>
            </a:r>
          </a:p>
          <a:p>
            <a:r>
              <a:rPr lang="fr-FR" dirty="0" smtClean="0"/>
              <a:t>   pas dans la même </a:t>
            </a:r>
            <a:r>
              <a:rPr lang="fr-FR" dirty="0" smtClean="0"/>
              <a:t>bulle</a:t>
            </a:r>
          </a:p>
          <a:p>
            <a:r>
              <a:rPr lang="fr-FR" dirty="0" smtClean="0"/>
              <a:t>- </a:t>
            </a:r>
            <a:r>
              <a:rPr lang="fr-FR" dirty="0" smtClean="0"/>
              <a:t>Une bulle inclut une flèche par interaction</a:t>
            </a:r>
            <a:endParaRPr lang="fr-FR" dirty="0"/>
          </a:p>
        </p:txBody>
      </p:sp>
    </p:spTree>
    <p:extLst>
      <p:ext uri="{BB962C8B-B14F-4D97-AF65-F5344CB8AC3E}">
        <p14:creationId xmlns:p14="http://schemas.microsoft.com/office/powerpoint/2010/main" val="59421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28600" y="1052736"/>
            <a:ext cx="8610600" cy="337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fr-FR" altLang="fr-FR" sz="2400" b="1" dirty="0" smtClean="0">
                <a:cs typeface="Times New Roman" charset="0"/>
              </a:rPr>
              <a:t>Tendance à penser comme successif des événements simultanés</a:t>
            </a:r>
          </a:p>
          <a:p>
            <a:pPr algn="just">
              <a:spcBef>
                <a:spcPct val="50000"/>
              </a:spcBef>
            </a:pPr>
            <a:r>
              <a:rPr lang="fr-FR" altLang="fr-FR" sz="2200" b="1" dirty="0" smtClean="0">
                <a:solidFill>
                  <a:schemeClr val="tx2"/>
                </a:solidFill>
                <a:cs typeface="Times New Roman" charset="0"/>
              </a:rPr>
              <a:t>Une  certaine vigilance au niveau des formulations</a:t>
            </a:r>
          </a:p>
          <a:p>
            <a:pPr algn="just">
              <a:spcBef>
                <a:spcPct val="50000"/>
              </a:spcBef>
            </a:pPr>
            <a:r>
              <a:rPr lang="fr-FR" altLang="fr-FR" sz="2200" dirty="0" smtClean="0">
                <a:cs typeface="Times New Roman" charset="0"/>
              </a:rPr>
              <a:t>«</a:t>
            </a:r>
            <a:r>
              <a:rPr lang="fr-FR" altLang="fr-FR" sz="2200" i="1" dirty="0" smtClean="0">
                <a:cs typeface="Times New Roman" charset="0"/>
              </a:rPr>
              <a:t> Si j’augmente telle grandeur  alors telle autre augmente. </a:t>
            </a:r>
            <a:r>
              <a:rPr lang="fr-FR" altLang="fr-FR" sz="2200" dirty="0" smtClean="0">
                <a:cs typeface="Times New Roman" charset="0"/>
              </a:rPr>
              <a:t>»</a:t>
            </a:r>
          </a:p>
          <a:p>
            <a:pPr algn="just">
              <a:spcBef>
                <a:spcPct val="50000"/>
              </a:spcBef>
            </a:pPr>
            <a:r>
              <a:rPr lang="fr-FR" altLang="fr-FR" sz="2200" dirty="0" smtClean="0">
                <a:cs typeface="Times New Roman" charset="0"/>
              </a:rPr>
              <a:t>Utilisation parfois abusive du futur</a:t>
            </a:r>
          </a:p>
          <a:p>
            <a:pPr algn="just">
              <a:spcBef>
                <a:spcPct val="50000"/>
              </a:spcBef>
            </a:pPr>
            <a:r>
              <a:rPr lang="fr-FR" altLang="fr-FR" sz="2200" dirty="0">
                <a:cs typeface="Times New Roman" charset="0"/>
              </a:rPr>
              <a:t>«</a:t>
            </a:r>
            <a:r>
              <a:rPr lang="fr-FR" altLang="fr-FR" sz="2200" i="1" dirty="0">
                <a:cs typeface="Times New Roman" charset="0"/>
              </a:rPr>
              <a:t> Si j’augmente telle grandeur  </a:t>
            </a:r>
            <a:r>
              <a:rPr lang="fr-FR" altLang="fr-FR" sz="2200" i="1" dirty="0" smtClean="0">
                <a:cs typeface="Times New Roman" charset="0"/>
              </a:rPr>
              <a:t>telle </a:t>
            </a:r>
            <a:r>
              <a:rPr lang="fr-FR" altLang="fr-FR" sz="2200" i="1" dirty="0">
                <a:cs typeface="Times New Roman" charset="0"/>
              </a:rPr>
              <a:t>autre </a:t>
            </a:r>
            <a:r>
              <a:rPr lang="fr-FR" altLang="fr-FR" sz="2200" i="1" dirty="0" smtClean="0">
                <a:cs typeface="Times New Roman" charset="0"/>
              </a:rPr>
              <a:t>va augmenter.</a:t>
            </a:r>
            <a:r>
              <a:rPr lang="fr-FR" altLang="fr-FR" sz="2200" i="1" dirty="0">
                <a:cs typeface="Times New Roman" charset="0"/>
              </a:rPr>
              <a:t> </a:t>
            </a:r>
            <a:r>
              <a:rPr lang="fr-FR" altLang="fr-FR" sz="2200" dirty="0">
                <a:cs typeface="Times New Roman" charset="0"/>
              </a:rPr>
              <a:t>»</a:t>
            </a:r>
          </a:p>
          <a:p>
            <a:pPr algn="just">
              <a:spcBef>
                <a:spcPct val="50000"/>
              </a:spcBef>
            </a:pPr>
            <a:endParaRPr lang="fr-FR" altLang="fr-FR" sz="2200" dirty="0">
              <a:cs typeface="Times New Roman" charset="0"/>
            </a:endParaRPr>
          </a:p>
        </p:txBody>
      </p:sp>
    </p:spTree>
    <p:extLst>
      <p:ext uri="{BB962C8B-B14F-4D97-AF65-F5344CB8AC3E}">
        <p14:creationId xmlns:p14="http://schemas.microsoft.com/office/powerpoint/2010/main" val="3264742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79512" y="692696"/>
            <a:ext cx="8496944" cy="3600986"/>
          </a:xfrm>
          <a:prstGeom prst="rect">
            <a:avLst/>
          </a:prstGeom>
          <a:noFill/>
        </p:spPr>
        <p:txBody>
          <a:bodyPr wrap="square" rtlCol="0">
            <a:spAutoFit/>
          </a:bodyPr>
          <a:lstStyle/>
          <a:p>
            <a:r>
              <a:rPr lang="fr-FR" sz="2400" b="1" dirty="0" smtClean="0">
                <a:solidFill>
                  <a:schemeClr val="tx2"/>
                </a:solidFill>
              </a:rPr>
              <a:t>Quelques réactions  d’enseignants du supérieur  face à ce type de résultats </a:t>
            </a:r>
          </a:p>
          <a:p>
            <a:endParaRPr lang="fr-FR" sz="1200" dirty="0"/>
          </a:p>
          <a:p>
            <a:r>
              <a:rPr lang="fr-FR" sz="2000" b="1" dirty="0" smtClean="0">
                <a:solidFill>
                  <a:schemeClr val="tx2"/>
                </a:solidFill>
              </a:rPr>
              <a:t>De la surprise</a:t>
            </a:r>
          </a:p>
          <a:p>
            <a:endParaRPr lang="fr-FR" sz="800" dirty="0" smtClean="0"/>
          </a:p>
          <a:p>
            <a:pPr algn="just"/>
            <a:r>
              <a:rPr lang="fr-FR" altLang="fr-FR" sz="2000" dirty="0"/>
              <a:t>« </a:t>
            </a:r>
            <a:r>
              <a:rPr lang="fr-FR" altLang="fr-FR" sz="2000" i="1" dirty="0"/>
              <a:t>Moi je dois te dire, les tests qu’on a fait passer là, j’ai feuilleté la première page, je ne m’attendais pas à ça … j’étais absolument ahurie, je me disais qu’est ce que c’est que cette réponse qu’on leur propose, c’est stupide, ils n’ont pas de raison d’être aristotéliciens comme ça et puis </a:t>
            </a:r>
            <a:r>
              <a:rPr lang="fr-FR" altLang="fr-FR" sz="2000" i="1" dirty="0" err="1"/>
              <a:t>pof</a:t>
            </a:r>
            <a:r>
              <a:rPr lang="fr-FR" altLang="fr-FR" sz="2000" i="1" dirty="0"/>
              <a:t>, ça n’a pas raté. »</a:t>
            </a:r>
            <a:endParaRPr lang="fr-FR" altLang="fr-FR" sz="2000" dirty="0"/>
          </a:p>
          <a:p>
            <a:endParaRPr lang="fr-FR" sz="2000" dirty="0"/>
          </a:p>
          <a:p>
            <a:endParaRPr lang="fr-FR" sz="2000" dirty="0" smtClean="0"/>
          </a:p>
        </p:txBody>
      </p:sp>
    </p:spTree>
    <p:extLst>
      <p:ext uri="{BB962C8B-B14F-4D97-AF65-F5344CB8AC3E}">
        <p14:creationId xmlns:p14="http://schemas.microsoft.com/office/powerpoint/2010/main" val="18401975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40854" y="620688"/>
            <a:ext cx="8640960" cy="6386364"/>
          </a:xfrm>
          <a:prstGeom prst="rect">
            <a:avLst/>
          </a:prstGeom>
          <a:noFill/>
        </p:spPr>
        <p:txBody>
          <a:bodyPr wrap="square" rtlCol="0">
            <a:spAutoFit/>
          </a:bodyPr>
          <a:lstStyle/>
          <a:p>
            <a:r>
              <a:rPr lang="fr-FR" sz="2400" b="1" dirty="0">
                <a:solidFill>
                  <a:schemeClr val="tx2"/>
                </a:solidFill>
              </a:rPr>
              <a:t>Des </a:t>
            </a:r>
            <a:r>
              <a:rPr lang="fr-FR" sz="2400" b="1" dirty="0" smtClean="0">
                <a:solidFill>
                  <a:schemeClr val="tx2"/>
                </a:solidFill>
              </a:rPr>
              <a:t>envies/idées </a:t>
            </a:r>
            <a:r>
              <a:rPr lang="fr-FR" sz="2400" b="1" dirty="0">
                <a:solidFill>
                  <a:schemeClr val="tx2"/>
                </a:solidFill>
              </a:rPr>
              <a:t>d’exploitation</a:t>
            </a:r>
          </a:p>
          <a:p>
            <a:endParaRPr lang="fr-FR" altLang="fr-FR" sz="1050" i="1" dirty="0" smtClean="0">
              <a:solidFill>
                <a:schemeClr val="tx2"/>
              </a:solidFill>
            </a:endParaRPr>
          </a:p>
          <a:p>
            <a:r>
              <a:rPr lang="fr-FR" altLang="fr-FR" sz="2000" b="1" dirty="0" smtClean="0">
                <a:solidFill>
                  <a:schemeClr val="tx2"/>
                </a:solidFill>
              </a:rPr>
              <a:t>Une certaine vigilance</a:t>
            </a:r>
          </a:p>
          <a:p>
            <a:r>
              <a:rPr lang="fr-FR" i="1" dirty="0"/>
              <a:t>« </a:t>
            </a:r>
            <a:r>
              <a:rPr lang="fr-FR" b="1" i="1" dirty="0"/>
              <a:t>être plus vigilante </a:t>
            </a:r>
            <a:r>
              <a:rPr lang="fr-FR" i="1" dirty="0"/>
              <a:t>lorsque je verrai les étudiants faire ces erreurs </a:t>
            </a:r>
            <a:r>
              <a:rPr lang="fr-FR" i="1" dirty="0" smtClean="0"/>
              <a:t>»</a:t>
            </a:r>
          </a:p>
          <a:p>
            <a:endParaRPr lang="fr-FR" sz="1400" i="1" dirty="0" smtClean="0"/>
          </a:p>
          <a:p>
            <a:r>
              <a:rPr lang="fr-FR" sz="2000" b="1" dirty="0" smtClean="0">
                <a:solidFill>
                  <a:schemeClr val="tx2"/>
                </a:solidFill>
              </a:rPr>
              <a:t>Utilisation dans l’enseignement</a:t>
            </a:r>
          </a:p>
          <a:p>
            <a:endParaRPr lang="fr-FR" sz="800" b="1" dirty="0">
              <a:solidFill>
                <a:schemeClr val="tx2"/>
              </a:solidFill>
            </a:endParaRPr>
          </a:p>
          <a:p>
            <a:r>
              <a:rPr lang="fr-FR" altLang="fr-FR" i="1" dirty="0" smtClean="0"/>
              <a:t>«…</a:t>
            </a:r>
            <a:r>
              <a:rPr lang="fr-FR" altLang="fr-FR" i="1" dirty="0"/>
              <a:t> </a:t>
            </a:r>
            <a:r>
              <a:rPr lang="fr-FR" altLang="fr-FR" b="1" i="1" dirty="0"/>
              <a:t>faire [en TD] quelques-uns des petits exercices </a:t>
            </a:r>
            <a:r>
              <a:rPr lang="fr-FR" altLang="fr-FR" i="1" dirty="0"/>
              <a:t>que vous avez faits qui vérifient des points particuliers. » </a:t>
            </a:r>
            <a:endParaRPr lang="fr-FR" i="1" dirty="0" smtClean="0"/>
          </a:p>
          <a:p>
            <a:endParaRPr lang="fr-FR" sz="800" i="1" dirty="0"/>
          </a:p>
          <a:p>
            <a:r>
              <a:rPr lang="fr-FR" i="1" dirty="0"/>
              <a:t>« pour </a:t>
            </a:r>
            <a:r>
              <a:rPr lang="fr-FR" b="1" i="1" dirty="0"/>
              <a:t>insister sur des points où je ne soupçonnais pas forcément des difficultés </a:t>
            </a:r>
            <a:r>
              <a:rPr lang="fr-FR" i="1" dirty="0"/>
              <a:t>ou bien pour </a:t>
            </a:r>
            <a:r>
              <a:rPr lang="fr-FR" b="1" i="1" dirty="0"/>
              <a:t>diversifier les approches d'une notion</a:t>
            </a:r>
            <a:r>
              <a:rPr lang="fr-FR" i="1" dirty="0"/>
              <a:t>. </a:t>
            </a:r>
            <a:r>
              <a:rPr lang="fr-FR" i="1" dirty="0" smtClean="0"/>
              <a:t>»</a:t>
            </a:r>
          </a:p>
          <a:p>
            <a:endParaRPr lang="fr-FR" sz="800" i="1" dirty="0"/>
          </a:p>
          <a:p>
            <a:r>
              <a:rPr lang="fr-FR" i="1" dirty="0" smtClean="0"/>
              <a:t>«</a:t>
            </a:r>
            <a:r>
              <a:rPr lang="fr-FR" i="1" dirty="0"/>
              <a:t> </a:t>
            </a:r>
            <a:r>
              <a:rPr lang="fr-FR" b="1" i="1" dirty="0"/>
              <a:t>faire réfléchir les étudiants </a:t>
            </a:r>
            <a:r>
              <a:rPr lang="fr-FR" i="1" dirty="0"/>
              <a:t>sur les points qui posent problèmes et qui sont liés à des représentations incorrectes </a:t>
            </a:r>
            <a:r>
              <a:rPr lang="fr-FR" i="1" dirty="0" smtClean="0"/>
              <a:t>»</a:t>
            </a:r>
          </a:p>
          <a:p>
            <a:endParaRPr lang="fr-FR" sz="800" i="1" dirty="0" smtClean="0"/>
          </a:p>
          <a:p>
            <a:r>
              <a:rPr lang="fr-FR" i="1" dirty="0" smtClean="0"/>
              <a:t>« Autour </a:t>
            </a:r>
            <a:r>
              <a:rPr lang="fr-FR" i="1" dirty="0"/>
              <a:t>d'une "Question du </a:t>
            </a:r>
            <a:r>
              <a:rPr lang="fr-FR" i="1" dirty="0" smtClean="0"/>
              <a:t>jour</a:t>
            </a:r>
            <a:r>
              <a:rPr lang="fr-FR" i="1" dirty="0"/>
              <a:t> " </a:t>
            </a:r>
            <a:r>
              <a:rPr lang="fr-FR" i="1" dirty="0" smtClean="0"/>
              <a:t> »</a:t>
            </a:r>
          </a:p>
          <a:p>
            <a:endParaRPr lang="fr-FR" sz="1400" i="1" dirty="0" smtClean="0"/>
          </a:p>
          <a:p>
            <a:r>
              <a:rPr lang="fr-FR" sz="2000" b="1" dirty="0" smtClean="0">
                <a:solidFill>
                  <a:schemeClr val="tx2"/>
                </a:solidFill>
              </a:rPr>
              <a:t>Au début ou à la fin</a:t>
            </a:r>
          </a:p>
          <a:p>
            <a:endParaRPr lang="fr-FR" sz="800" b="1" dirty="0">
              <a:solidFill>
                <a:schemeClr val="tx2"/>
              </a:solidFill>
            </a:endParaRPr>
          </a:p>
          <a:p>
            <a:r>
              <a:rPr lang="fr-FR" i="1" dirty="0" smtClean="0"/>
              <a:t>« </a:t>
            </a:r>
            <a:r>
              <a:rPr lang="fr-FR" i="1" dirty="0" err="1" smtClean="0"/>
              <a:t>Ré-utilisation</a:t>
            </a:r>
            <a:r>
              <a:rPr lang="fr-FR" i="1" dirty="0" smtClean="0"/>
              <a:t> … pour </a:t>
            </a:r>
            <a:r>
              <a:rPr lang="fr-FR" b="1" i="1" dirty="0"/>
              <a:t>connaître les acquis </a:t>
            </a:r>
            <a:r>
              <a:rPr lang="fr-FR" i="1" dirty="0"/>
              <a:t>des </a:t>
            </a:r>
            <a:r>
              <a:rPr lang="fr-FR" i="1" dirty="0" smtClean="0"/>
              <a:t>étudiants » « Pour </a:t>
            </a:r>
            <a:r>
              <a:rPr lang="fr-FR" b="1" i="1" dirty="0" smtClean="0"/>
              <a:t>évaluer</a:t>
            </a:r>
            <a:r>
              <a:rPr lang="fr-FR" i="1" dirty="0" smtClean="0"/>
              <a:t> »</a:t>
            </a:r>
          </a:p>
          <a:p>
            <a:endParaRPr lang="fr-FR" sz="1000" i="1" dirty="0"/>
          </a:p>
          <a:p>
            <a:r>
              <a:rPr lang="fr-FR" sz="2000" b="1" dirty="0" smtClean="0">
                <a:solidFill>
                  <a:schemeClr val="tx2"/>
                </a:solidFill>
              </a:rPr>
              <a:t>Une réflexion « méta »</a:t>
            </a:r>
          </a:p>
          <a:p>
            <a:endParaRPr lang="fr-FR" sz="800" b="1" dirty="0">
              <a:solidFill>
                <a:schemeClr val="tx2"/>
              </a:solidFill>
            </a:endParaRPr>
          </a:p>
          <a:p>
            <a:r>
              <a:rPr lang="fr-FR" b="1" i="1" dirty="0" smtClean="0"/>
              <a:t>« les </a:t>
            </a:r>
            <a:r>
              <a:rPr lang="fr-FR" b="1" i="1" dirty="0"/>
              <a:t>amener, par des questions orales en TD, à comprendre eux-mêmes pourquoi ils les font</a:t>
            </a:r>
            <a:r>
              <a:rPr lang="fr-FR" b="1" i="1" dirty="0" smtClean="0"/>
              <a:t>. » </a:t>
            </a:r>
            <a:endParaRPr lang="fr-FR" b="1" i="1" dirty="0"/>
          </a:p>
          <a:p>
            <a:endParaRPr lang="fr-FR" sz="1000" i="1" dirty="0"/>
          </a:p>
        </p:txBody>
      </p:sp>
    </p:spTree>
    <p:extLst>
      <p:ext uri="{BB962C8B-B14F-4D97-AF65-F5344CB8AC3E}">
        <p14:creationId xmlns:p14="http://schemas.microsoft.com/office/powerpoint/2010/main" val="4482941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1825" y="980728"/>
            <a:ext cx="8208912" cy="3847207"/>
          </a:xfrm>
          <a:prstGeom prst="rect">
            <a:avLst/>
          </a:prstGeom>
        </p:spPr>
        <p:txBody>
          <a:bodyPr wrap="square">
            <a:spAutoFit/>
          </a:bodyPr>
          <a:lstStyle/>
          <a:p>
            <a:r>
              <a:rPr lang="fr-FR" sz="2000" b="1" dirty="0">
                <a:solidFill>
                  <a:schemeClr val="tx2"/>
                </a:solidFill>
              </a:rPr>
              <a:t>Des limites / difficultés</a:t>
            </a:r>
          </a:p>
          <a:p>
            <a:endParaRPr lang="fr-FR" sz="700" b="1" dirty="0">
              <a:solidFill>
                <a:schemeClr val="tx2"/>
              </a:solidFill>
            </a:endParaRPr>
          </a:p>
          <a:p>
            <a:r>
              <a:rPr lang="fr-FR" i="1" dirty="0"/>
              <a:t>« C'est à priori intéressant, mais </a:t>
            </a:r>
            <a:r>
              <a:rPr lang="fr-FR" b="1" i="1" dirty="0"/>
              <a:t>je ne dispose pas de suffisamment de temps </a:t>
            </a:r>
            <a:r>
              <a:rPr lang="fr-FR" i="1" dirty="0"/>
              <a:t>pour cela. »</a:t>
            </a:r>
          </a:p>
          <a:p>
            <a:endParaRPr lang="fr-FR" sz="500" i="1" dirty="0"/>
          </a:p>
          <a:p>
            <a:r>
              <a:rPr lang="fr-FR" dirty="0"/>
              <a:t>Je ne pense pas réinvestir ces outils </a:t>
            </a:r>
            <a:r>
              <a:rPr lang="fr-FR" i="1" dirty="0"/>
              <a:t>« pas par manque d'adhésion mais parce que </a:t>
            </a:r>
            <a:r>
              <a:rPr lang="fr-FR" b="1" i="1" dirty="0"/>
              <a:t>je ne me sens pas prête</a:t>
            </a:r>
            <a:r>
              <a:rPr lang="fr-FR" i="1" dirty="0"/>
              <a:t> »</a:t>
            </a:r>
          </a:p>
          <a:p>
            <a:endParaRPr lang="fr-FR" sz="1400" i="1" dirty="0" smtClean="0"/>
          </a:p>
          <a:p>
            <a:r>
              <a:rPr lang="fr-FR" i="1" dirty="0"/>
              <a:t>« Mais je </a:t>
            </a:r>
            <a:r>
              <a:rPr lang="fr-FR" i="1" dirty="0" smtClean="0"/>
              <a:t>ne </a:t>
            </a:r>
            <a:r>
              <a:rPr lang="fr-FR" i="1" dirty="0"/>
              <a:t>suis pas sûre de savoir identifier de nouvelles causes d'erreur </a:t>
            </a:r>
            <a:r>
              <a:rPr lang="fr-FR" i="1" dirty="0" smtClean="0"/>
              <a:t>»</a:t>
            </a:r>
          </a:p>
          <a:p>
            <a:endParaRPr lang="fr-FR" sz="1400" i="1" dirty="0"/>
          </a:p>
          <a:p>
            <a:r>
              <a:rPr lang="fr-FR" i="1" dirty="0" smtClean="0"/>
              <a:t>« Je </a:t>
            </a:r>
            <a:r>
              <a:rPr lang="fr-FR" i="1" dirty="0"/>
              <a:t>ne me satisfait pas seulement des articles. J'ai besoin d'éclairages de spécialistes ou de mise en situation</a:t>
            </a:r>
            <a:r>
              <a:rPr lang="fr-FR" i="1" dirty="0" smtClean="0"/>
              <a:t>. »</a:t>
            </a:r>
            <a:endParaRPr lang="fr-FR" i="1" dirty="0"/>
          </a:p>
          <a:p>
            <a:endParaRPr lang="fr-FR" i="1" dirty="0"/>
          </a:p>
          <a:p>
            <a:r>
              <a:rPr lang="fr-FR" sz="2000" b="1" dirty="0"/>
              <a:t>Disposer de questions permettant de détecter les conceptions et de réponses d’étudiants n’est pas toujours suffisant.</a:t>
            </a:r>
          </a:p>
        </p:txBody>
      </p:sp>
      <p:grpSp>
        <p:nvGrpSpPr>
          <p:cNvPr id="5" name="Groupe 4"/>
          <p:cNvGrpSpPr/>
          <p:nvPr/>
        </p:nvGrpSpPr>
        <p:grpSpPr>
          <a:xfrm>
            <a:off x="2474822" y="5190591"/>
            <a:ext cx="6669178" cy="769441"/>
            <a:chOff x="2474822" y="5190591"/>
            <a:chExt cx="6669178" cy="769441"/>
          </a:xfrm>
        </p:grpSpPr>
        <p:sp>
          <p:nvSpPr>
            <p:cNvPr id="3" name="ZoneTexte 2"/>
            <p:cNvSpPr txBox="1"/>
            <p:nvPr/>
          </p:nvSpPr>
          <p:spPr>
            <a:xfrm>
              <a:off x="3255063" y="5190591"/>
              <a:ext cx="5888937" cy="769441"/>
            </a:xfrm>
            <a:prstGeom prst="rect">
              <a:avLst/>
            </a:prstGeom>
            <a:noFill/>
          </p:spPr>
          <p:txBody>
            <a:bodyPr wrap="square" rtlCol="0">
              <a:spAutoFit/>
            </a:bodyPr>
            <a:lstStyle/>
            <a:p>
              <a:r>
                <a:rPr lang="fr-FR" sz="2200" b="1" dirty="0" smtClean="0">
                  <a:solidFill>
                    <a:schemeClr val="tx2"/>
                  </a:solidFill>
                </a:rPr>
                <a:t>Question de la diffusion et de la formation </a:t>
              </a:r>
              <a:endParaRPr lang="fr-FR" sz="2200" b="1" dirty="0">
                <a:solidFill>
                  <a:schemeClr val="tx2"/>
                </a:solidFill>
              </a:endParaRPr>
            </a:p>
          </p:txBody>
        </p:sp>
        <p:sp>
          <p:nvSpPr>
            <p:cNvPr id="4" name="Flèche droite 3"/>
            <p:cNvSpPr/>
            <p:nvPr/>
          </p:nvSpPr>
          <p:spPr>
            <a:xfrm>
              <a:off x="2474822" y="5281746"/>
              <a:ext cx="648072" cy="2462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4944487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31640" y="2276872"/>
            <a:ext cx="6768752" cy="584775"/>
          </a:xfrm>
          <a:prstGeom prst="rect">
            <a:avLst/>
          </a:prstGeom>
          <a:noFill/>
        </p:spPr>
        <p:txBody>
          <a:bodyPr wrap="square" rtlCol="0">
            <a:spAutoFit/>
          </a:bodyPr>
          <a:lstStyle/>
          <a:p>
            <a:r>
              <a:rPr lang="fr-FR" sz="3200" b="1" dirty="0" smtClean="0">
                <a:solidFill>
                  <a:schemeClr val="tx2"/>
                </a:solidFill>
              </a:rPr>
              <a:t>Merci pour votre attention</a:t>
            </a:r>
            <a:endParaRPr lang="fr-FR" sz="3200" b="1" dirty="0">
              <a:solidFill>
                <a:schemeClr val="tx2"/>
              </a:solidFill>
            </a:endParaRPr>
          </a:p>
        </p:txBody>
      </p:sp>
    </p:spTree>
    <p:extLst>
      <p:ext uri="{BB962C8B-B14F-4D97-AF65-F5344CB8AC3E}">
        <p14:creationId xmlns:p14="http://schemas.microsoft.com/office/powerpoint/2010/main" val="17926687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664" t="35228" r="30833" b="24288"/>
          <a:stretch/>
        </p:blipFill>
        <p:spPr bwMode="auto">
          <a:xfrm>
            <a:off x="1010494" y="1556792"/>
            <a:ext cx="6087669" cy="2743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377356" y="620688"/>
            <a:ext cx="8352928" cy="6155531"/>
          </a:xfrm>
          <a:prstGeom prst="rect">
            <a:avLst/>
          </a:prstGeom>
          <a:noFill/>
        </p:spPr>
        <p:txBody>
          <a:bodyPr wrap="square" rtlCol="0">
            <a:spAutoFit/>
          </a:bodyPr>
          <a:lstStyle/>
          <a:p>
            <a:pPr lvl="0"/>
            <a:r>
              <a:rPr lang="fr-FR" sz="2000" b="1" dirty="0" smtClean="0">
                <a:solidFill>
                  <a:schemeClr val="tx2"/>
                </a:solidFill>
              </a:rPr>
              <a:t>OPTIQUE</a:t>
            </a:r>
            <a:r>
              <a:rPr lang="fr-FR" sz="2000" dirty="0" smtClean="0">
                <a:solidFill>
                  <a:schemeClr val="tx2"/>
                </a:solidFill>
              </a:rPr>
              <a:t>  </a:t>
            </a:r>
            <a:r>
              <a:rPr lang="fr-FR" altLang="zh-CN" dirty="0">
                <a:solidFill>
                  <a:schemeClr val="tx2"/>
                </a:solidFill>
                <a:ea typeface="SimSun" pitchFamily="2" charset="-122"/>
                <a:cs typeface="Times New Roman" panose="02020603050405020304" pitchFamily="18" charset="0"/>
              </a:rPr>
              <a:t>(</a:t>
            </a:r>
            <a:r>
              <a:rPr lang="fr-FR" altLang="zh-CN" dirty="0" err="1">
                <a:solidFill>
                  <a:schemeClr val="tx2"/>
                </a:solidFill>
                <a:ea typeface="SimSun" pitchFamily="2" charset="-122"/>
                <a:cs typeface="Times New Roman" panose="02020603050405020304" pitchFamily="18" charset="0"/>
              </a:rPr>
              <a:t>Kaminski</a:t>
            </a:r>
            <a:r>
              <a:rPr lang="fr-FR" altLang="zh-CN" dirty="0">
                <a:solidFill>
                  <a:schemeClr val="tx2"/>
                </a:solidFill>
                <a:ea typeface="SimSun" pitchFamily="2" charset="-122"/>
                <a:cs typeface="Times New Roman" panose="02020603050405020304" pitchFamily="18" charset="0"/>
              </a:rPr>
              <a:t>, </a:t>
            </a:r>
            <a:r>
              <a:rPr lang="fr-FR" altLang="zh-CN" dirty="0" err="1">
                <a:solidFill>
                  <a:schemeClr val="tx2"/>
                </a:solidFill>
                <a:ea typeface="SimSun" pitchFamily="2" charset="-122"/>
                <a:cs typeface="Times New Roman" panose="02020603050405020304" pitchFamily="18" charset="0"/>
              </a:rPr>
              <a:t>Viennot</a:t>
            </a:r>
            <a:r>
              <a:rPr lang="fr-FR" altLang="zh-CN" dirty="0">
                <a:solidFill>
                  <a:schemeClr val="tx2"/>
                </a:solidFill>
                <a:ea typeface="SimSun" pitchFamily="2" charset="-122"/>
                <a:cs typeface="Times New Roman" panose="02020603050405020304" pitchFamily="18" charset="0"/>
              </a:rPr>
              <a:t>)</a:t>
            </a:r>
          </a:p>
          <a:p>
            <a:endParaRPr lang="fr-FR" dirty="0" smtClean="0">
              <a:solidFill>
                <a:schemeClr val="tx2"/>
              </a:solidFill>
            </a:endParaRPr>
          </a:p>
          <a:p>
            <a:endParaRPr lang="fr-FR" dirty="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smtClean="0"/>
          </a:p>
          <a:p>
            <a:endParaRPr lang="fr-FR" dirty="0"/>
          </a:p>
          <a:p>
            <a:endParaRPr lang="fr-FR" sz="200" dirty="0" smtClean="0"/>
          </a:p>
          <a:p>
            <a:endParaRPr lang="fr-FR" sz="800" dirty="0"/>
          </a:p>
          <a:p>
            <a:r>
              <a:rPr lang="fr-FR" dirty="0"/>
              <a:t>Que voit-on par chacun des trous T1, T2 et T3 </a:t>
            </a:r>
            <a:r>
              <a:rPr lang="fr-FR" dirty="0" smtClean="0"/>
              <a:t>?</a:t>
            </a:r>
          </a:p>
          <a:p>
            <a:endParaRPr lang="fr-FR" sz="1000" dirty="0"/>
          </a:p>
          <a:p>
            <a:endParaRPr lang="fr-FR" sz="800" dirty="0" smtClean="0"/>
          </a:p>
          <a:p>
            <a:r>
              <a:rPr lang="fr-FR" sz="2000" dirty="0" smtClean="0"/>
              <a:t>De nombreux étudiants pensent qu’on voit de la lumière par les trous T2 et T3</a:t>
            </a:r>
          </a:p>
          <a:p>
            <a:endParaRPr lang="fr-FR" sz="700" dirty="0"/>
          </a:p>
          <a:p>
            <a:r>
              <a:rPr lang="fr-FR" sz="2000" dirty="0" smtClean="0"/>
              <a:t>Difficultés liées au phénomène de vision (nécessité de recevoir de la lumière dans l’œil)</a:t>
            </a:r>
          </a:p>
          <a:p>
            <a:endParaRPr lang="fr-FR" sz="500" dirty="0"/>
          </a:p>
          <a:p>
            <a:r>
              <a:rPr lang="fr-FR" sz="2000" dirty="0" smtClean="0"/>
              <a:t>« </a:t>
            </a:r>
            <a:r>
              <a:rPr lang="fr-FR" sz="2000" i="1" dirty="0" smtClean="0"/>
              <a:t>On voit la lumière</a:t>
            </a:r>
            <a:r>
              <a:rPr lang="fr-FR" sz="2000" dirty="0" smtClean="0"/>
              <a:t> »</a:t>
            </a:r>
            <a:endParaRPr lang="fr-FR" sz="2000" dirty="0"/>
          </a:p>
        </p:txBody>
      </p: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2689" t="38685" r="26898" b="30566"/>
          <a:stretch/>
        </p:blipFill>
        <p:spPr bwMode="auto">
          <a:xfrm>
            <a:off x="755576" y="1124744"/>
            <a:ext cx="7043136" cy="3012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022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8" end="1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20" end="2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9520" y="539552"/>
            <a:ext cx="8424936" cy="400110"/>
          </a:xfrm>
          <a:prstGeom prst="rect">
            <a:avLst/>
          </a:prstGeom>
          <a:noFill/>
        </p:spPr>
        <p:txBody>
          <a:bodyPr wrap="square" rtlCol="0">
            <a:spAutoFit/>
          </a:bodyPr>
          <a:lstStyle/>
          <a:p>
            <a:r>
              <a:rPr lang="fr-FR" sz="2000" b="1" dirty="0" smtClean="0">
                <a:solidFill>
                  <a:schemeClr val="tx2"/>
                </a:solidFill>
              </a:rPr>
              <a:t>THERMODYNAMIQUE </a:t>
            </a:r>
            <a:r>
              <a:rPr lang="fr-FR" sz="2000" dirty="0" smtClean="0">
                <a:solidFill>
                  <a:schemeClr val="tx2"/>
                </a:solidFill>
              </a:rPr>
              <a:t>(</a:t>
            </a:r>
            <a:r>
              <a:rPr lang="fr-FR" sz="2000" dirty="0" err="1" smtClean="0">
                <a:solidFill>
                  <a:schemeClr val="tx2"/>
                </a:solidFill>
              </a:rPr>
              <a:t>Rozier</a:t>
            </a:r>
            <a:r>
              <a:rPr lang="fr-FR" sz="2000" dirty="0" smtClean="0">
                <a:solidFill>
                  <a:schemeClr val="tx2"/>
                </a:solidFill>
              </a:rPr>
              <a:t>)</a:t>
            </a:r>
          </a:p>
        </p:txBody>
      </p:sp>
      <p:pic>
        <p:nvPicPr>
          <p:cNvPr id="2053" name="images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1854589"/>
            <a:ext cx="3600450" cy="5905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images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3034106"/>
            <a:ext cx="3600450" cy="5476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a:spLocks noChangeArrowheads="1"/>
          </p:cNvSpPr>
          <p:nvPr/>
        </p:nvSpPr>
        <p:spPr bwMode="auto">
          <a:xfrm>
            <a:off x="209879" y="2566645"/>
            <a:ext cx="861059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zh-CN" b="0" i="0" u="none" strike="noStrike" cap="none" normalizeH="0" baseline="0" dirty="0" smtClean="0">
                <a:ln>
                  <a:noFill/>
                </a:ln>
                <a:solidFill>
                  <a:schemeClr val="tx1"/>
                </a:solidFill>
                <a:effectLst/>
                <a:ea typeface="SimSun" pitchFamily="2" charset="-122"/>
                <a:cs typeface="Arial" pitchFamily="34" charset="0"/>
              </a:rPr>
              <a:t>On remplace une partie de la barre par une barre de section identique, mais de conductivité thermique </a:t>
            </a:r>
            <a:r>
              <a:rPr kumimoji="0" lang="fr-FR" altLang="zh-CN" b="0" i="1" u="none" strike="noStrike" cap="none" normalizeH="0" baseline="0" dirty="0" err="1" smtClean="0">
                <a:ln>
                  <a:noFill/>
                </a:ln>
                <a:solidFill>
                  <a:schemeClr val="tx1"/>
                </a:solidFill>
                <a:effectLst/>
                <a:ea typeface="SimSun" pitchFamily="2" charset="-122"/>
                <a:cs typeface="Times New Roman" pitchFamily="18" charset="0"/>
              </a:rPr>
              <a:t>λ'≠λ</a:t>
            </a:r>
            <a:r>
              <a:rPr kumimoji="0" lang="fr-FR" altLang="zh-CN" b="0" i="0" u="none" strike="noStrike" cap="none" normalizeH="0" baseline="0" dirty="0" smtClean="0">
                <a:ln>
                  <a:noFill/>
                </a:ln>
                <a:solidFill>
                  <a:schemeClr val="tx1"/>
                </a:solidFill>
                <a:effectLst/>
                <a:ea typeface="SimSun" pitchFamily="2" charset="-122"/>
                <a:cs typeface="Arial" pitchFamily="34" charset="0"/>
              </a:rPr>
              <a:t>.</a:t>
            </a:r>
            <a:endParaRPr kumimoji="0" lang="fr-FR" altLang="zh-CN"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zh-CN" b="0" i="0" u="none" strike="noStrike" cap="none" normalizeH="0" baseline="0" dirty="0" smtClean="0">
              <a:ln>
                <a:noFill/>
              </a:ln>
              <a:solidFill>
                <a:schemeClr val="tx1"/>
              </a:solidFill>
              <a:effectLst/>
              <a:cs typeface="Arial" pitchFamily="34" charset="0"/>
            </a:endParaRPr>
          </a:p>
        </p:txBody>
      </p:sp>
      <p:sp>
        <p:nvSpPr>
          <p:cNvPr id="8" name="Rectangle 10"/>
          <p:cNvSpPr>
            <a:spLocks noChangeArrowheads="1"/>
          </p:cNvSpPr>
          <p:nvPr/>
        </p:nvSpPr>
        <p:spPr bwMode="auto">
          <a:xfrm>
            <a:off x="-1188640" y="5765170"/>
            <a:ext cx="22313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sz="1100" b="0" i="0" u="none" strike="noStrike" cap="none" normalizeH="0" baseline="0" dirty="0" smtClean="0">
                <a:ln>
                  <a:noFill/>
                </a:ln>
                <a:solidFill>
                  <a:schemeClr val="tx1"/>
                </a:solidFill>
                <a:effectLst/>
                <a:latin typeface="Arial" pitchFamily="34" charset="0"/>
                <a:ea typeface="Wingdings 3" pitchFamily="18" charset="2"/>
                <a:cs typeface="Arial" pitchFamily="34" charset="0"/>
              </a:rPr>
              <a:t>.</a:t>
            </a:r>
            <a:endParaRPr kumimoji="0" lang="fr-FR" altLang="zh-CN" sz="1800" b="0" i="0" u="none" strike="noStrike" cap="none" normalizeH="0" baseline="0" dirty="0" smtClean="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259520" y="1087857"/>
                <a:ext cx="8704968" cy="958789"/>
              </a:xfrm>
              <a:prstGeom prst="rect">
                <a:avLst/>
              </a:prstGeom>
            </p:spPr>
            <p:txBody>
              <a:bodyPr wrap="square">
                <a:spAutoFit/>
              </a:bodyPr>
              <a:lstStyle/>
              <a:p>
                <a:pPr algn="just"/>
                <a:r>
                  <a:rPr lang="fr-FR" dirty="0" smtClean="0"/>
                  <a:t>Une </a:t>
                </a:r>
                <a:r>
                  <a:rPr lang="fr-FR" dirty="0"/>
                  <a:t>barre de conductivité thermique </a:t>
                </a:r>
                <a:r>
                  <a:rPr lang="fr-FR" altLang="zh-CN" i="1" dirty="0">
                    <a:ea typeface="SimSun" pitchFamily="2" charset="-122"/>
                    <a:cs typeface="Times New Roman" pitchFamily="18" charset="0"/>
                  </a:rPr>
                  <a:t>λ</a:t>
                </a:r>
                <a:r>
                  <a:rPr lang="fr-FR" dirty="0" smtClean="0"/>
                  <a:t> </a:t>
                </a:r>
                <a:r>
                  <a:rPr lang="fr-FR" dirty="0"/>
                  <a:t>est traversée par un courant de chaleur suivant son axe</a:t>
                </a:r>
                <a14:m>
                  <m:oMath xmlns:m="http://schemas.openxmlformats.org/officeDocument/2006/math">
                    <m:acc>
                      <m:accPr>
                        <m:chr m:val="⃗"/>
                        <m:ctrlPr>
                          <a:rPr lang="fr-FR" i="1">
                            <a:latin typeface="Cambria Math"/>
                          </a:rPr>
                        </m:ctrlPr>
                      </m:accPr>
                      <m:e>
                        <m:r>
                          <a:rPr lang="fr-FR" b="0" i="1" smtClean="0">
                            <a:latin typeface="Cambria Math"/>
                          </a:rPr>
                          <m:t> </m:t>
                        </m:r>
                        <m:r>
                          <a:rPr lang="fr-FR" i="1">
                            <a:latin typeface="Cambria Math"/>
                          </a:rPr>
                          <m:t>𝑂𝑥</m:t>
                        </m:r>
                      </m:e>
                    </m:acc>
                  </m:oMath>
                </a14:m>
                <a:r>
                  <a:rPr lang="fr-FR" dirty="0" smtClean="0"/>
                  <a:t>. Les </a:t>
                </a:r>
                <a:r>
                  <a:rPr lang="fr-FR" dirty="0"/>
                  <a:t>températures des extrémités de la barre sont imposées et égales à T</a:t>
                </a:r>
                <a:r>
                  <a:rPr lang="fr-FR" baseline="-25000" dirty="0"/>
                  <a:t>1</a:t>
                </a:r>
                <a:r>
                  <a:rPr lang="fr-FR" dirty="0"/>
                  <a:t> et T</a:t>
                </a:r>
                <a:r>
                  <a:rPr lang="fr-FR" baseline="-25000" dirty="0"/>
                  <a:t>2</a:t>
                </a:r>
                <a:r>
                  <a:rPr lang="fr-FR" dirty="0"/>
                  <a:t> (T</a:t>
                </a:r>
                <a:r>
                  <a:rPr lang="fr-FR" baseline="-25000" dirty="0"/>
                  <a:t>1</a:t>
                </a:r>
                <a:r>
                  <a:rPr lang="fr-FR" dirty="0"/>
                  <a:t> &gt; T</a:t>
                </a:r>
                <a:r>
                  <a:rPr lang="fr-FR" baseline="-25000" dirty="0"/>
                  <a:t>2</a:t>
                </a:r>
                <a:r>
                  <a:rPr lang="fr-FR" dirty="0"/>
                  <a:t>).</a:t>
                </a:r>
              </a:p>
            </p:txBody>
          </p:sp>
        </mc:Choice>
        <mc:Fallback xmlns="">
          <p:sp>
            <p:nvSpPr>
              <p:cNvPr id="9" name="Rectangle 8"/>
              <p:cNvSpPr>
                <a:spLocks noRot="1" noChangeAspect="1" noMove="1" noResize="1" noEditPoints="1" noAdjustHandles="1" noChangeArrowheads="1" noChangeShapeType="1" noTextEdit="1"/>
              </p:cNvSpPr>
              <p:nvPr/>
            </p:nvSpPr>
            <p:spPr>
              <a:xfrm>
                <a:off x="259520" y="1087857"/>
                <a:ext cx="8704968" cy="958789"/>
              </a:xfrm>
              <a:prstGeom prst="rect">
                <a:avLst/>
              </a:prstGeom>
              <a:blipFill rotWithShape="1">
                <a:blip r:embed="rId5"/>
                <a:stretch>
                  <a:fillRect l="-630" t="-3165" r="-560" b="-8861"/>
                </a:stretch>
              </a:blipFill>
            </p:spPr>
            <p:txBody>
              <a:bodyPr/>
              <a:lstStyle/>
              <a:p>
                <a:r>
                  <a:rPr lang="fr-FR">
                    <a:noFill/>
                  </a:rPr>
                  <a:t> </a:t>
                </a:r>
              </a:p>
            </p:txBody>
          </p:sp>
        </mc:Fallback>
      </mc:AlternateContent>
      <p:sp>
        <p:nvSpPr>
          <p:cNvPr id="10" name="Rectangle 9"/>
          <p:cNvSpPr/>
          <p:nvPr/>
        </p:nvSpPr>
        <p:spPr>
          <a:xfrm>
            <a:off x="259520" y="4010844"/>
            <a:ext cx="8335762" cy="1754326"/>
          </a:xfrm>
          <a:prstGeom prst="rect">
            <a:avLst/>
          </a:prstGeom>
        </p:spPr>
        <p:txBody>
          <a:bodyPr wrap="square">
            <a:spAutoFit/>
          </a:bodyPr>
          <a:lstStyle/>
          <a:p>
            <a:r>
              <a:rPr lang="fr-FR" dirty="0"/>
              <a:t>Les températures dans la partie inchangée de la barre sont-elles inchangées ? (On considère que la barre est en régime permanent).</a:t>
            </a:r>
          </a:p>
          <a:p>
            <a:endParaRPr lang="fr-FR" dirty="0" smtClean="0"/>
          </a:p>
          <a:p>
            <a:r>
              <a:rPr lang="fr-FR" dirty="0" smtClean="0"/>
              <a:t>□ </a:t>
            </a:r>
            <a:r>
              <a:rPr lang="fr-FR" dirty="0"/>
              <a:t>oui</a:t>
            </a:r>
          </a:p>
          <a:p>
            <a:r>
              <a:rPr lang="fr-FR" dirty="0"/>
              <a:t>□ non</a:t>
            </a:r>
          </a:p>
          <a:p>
            <a:r>
              <a:rPr lang="fr-FR" dirty="0"/>
              <a:t>□ je ne sais pas</a:t>
            </a:r>
          </a:p>
        </p:txBody>
      </p:sp>
    </p:spTree>
    <p:extLst>
      <p:ext uri="{BB962C8B-B14F-4D97-AF65-F5344CB8AC3E}">
        <p14:creationId xmlns:p14="http://schemas.microsoft.com/office/powerpoint/2010/main" val="1950274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980728"/>
            <a:ext cx="8568952" cy="4525963"/>
          </a:xfrm>
        </p:spPr>
        <p:txBody>
          <a:bodyPr>
            <a:normAutofit lnSpcReduction="10000"/>
          </a:bodyPr>
          <a:lstStyle/>
          <a:p>
            <a:pPr marL="109728" indent="0">
              <a:buNone/>
            </a:pPr>
            <a:r>
              <a:rPr lang="fr-FR" b="1" dirty="0" smtClean="0">
                <a:solidFill>
                  <a:schemeClr val="tx2"/>
                </a:solidFill>
              </a:rPr>
              <a:t>Structure de l’exposé</a:t>
            </a:r>
          </a:p>
          <a:p>
            <a:pPr marL="109728" indent="0">
              <a:buNone/>
            </a:pPr>
            <a:endParaRPr lang="fr-FR" dirty="0"/>
          </a:p>
          <a:p>
            <a:pPr marL="0" indent="0">
              <a:buNone/>
            </a:pPr>
            <a:r>
              <a:rPr lang="fr-FR" sz="2400" dirty="0" smtClean="0"/>
              <a:t>Quelques conceptions dans différents domaines de la physique (optique, électricité, mécanique)</a:t>
            </a:r>
          </a:p>
          <a:p>
            <a:pPr marL="0" indent="0">
              <a:buNone/>
            </a:pPr>
            <a:endParaRPr lang="fr-FR" sz="2400" dirty="0" smtClean="0"/>
          </a:p>
          <a:p>
            <a:pPr marL="0" indent="0">
              <a:buNone/>
            </a:pPr>
            <a:r>
              <a:rPr lang="fr-FR" sz="2400" dirty="0" smtClean="0"/>
              <a:t>Des tendances de raisonnement qui traversent les grands domaines de la physique</a:t>
            </a:r>
          </a:p>
          <a:p>
            <a:pPr marL="0" indent="0">
              <a:buNone/>
            </a:pPr>
            <a:endParaRPr lang="fr-FR" sz="2400" dirty="0" smtClean="0"/>
          </a:p>
          <a:p>
            <a:pPr marL="0" indent="0">
              <a:buNone/>
            </a:pPr>
            <a:r>
              <a:rPr lang="fr-FR" sz="2400" dirty="0" smtClean="0"/>
              <a:t>Un temps sur les méthodologies de recueil de ces conceptions</a:t>
            </a:r>
          </a:p>
          <a:p>
            <a:pPr marL="0" indent="0">
              <a:buNone/>
            </a:pPr>
            <a:endParaRPr lang="fr-FR" sz="2400" dirty="0" smtClean="0"/>
          </a:p>
          <a:p>
            <a:pPr marL="0" indent="0">
              <a:buNone/>
            </a:pPr>
            <a:r>
              <a:rPr lang="fr-FR" sz="2400" dirty="0" smtClean="0"/>
              <a:t>Des pistes pour les prendre en compte dans l’enseignement</a:t>
            </a:r>
          </a:p>
          <a:p>
            <a:endParaRPr lang="fr-FR" dirty="0"/>
          </a:p>
          <a:p>
            <a:pPr marL="0" indent="0">
              <a:buNone/>
            </a:pPr>
            <a:endParaRPr lang="fr-FR" dirty="0" smtClean="0"/>
          </a:p>
          <a:p>
            <a:endParaRPr lang="fr-FR" dirty="0"/>
          </a:p>
        </p:txBody>
      </p:sp>
    </p:spTree>
    <p:extLst>
      <p:ext uri="{BB962C8B-B14F-4D97-AF65-F5344CB8AC3E}">
        <p14:creationId xmlns:p14="http://schemas.microsoft.com/office/powerpoint/2010/main" val="41545031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s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606153"/>
            <a:ext cx="2736304" cy="176522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s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2737" y="1606153"/>
            <a:ext cx="2623560" cy="171755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17340" y="692696"/>
            <a:ext cx="8331124" cy="769441"/>
          </a:xfrm>
          <a:prstGeom prst="rect">
            <a:avLst/>
          </a:prstGeom>
        </p:spPr>
        <p:txBody>
          <a:bodyPr wrap="square">
            <a:spAutoFit/>
          </a:bodyPr>
          <a:lstStyle/>
          <a:p>
            <a:pPr algn="just"/>
            <a:r>
              <a:rPr lang="fr-FR" sz="2200" dirty="0"/>
              <a:t>La température T</a:t>
            </a:r>
            <a:r>
              <a:rPr lang="fr-FR" sz="2200" baseline="-25000" dirty="0"/>
              <a:t>i</a:t>
            </a:r>
            <a:r>
              <a:rPr lang="fr-FR" sz="2200" dirty="0"/>
              <a:t> est déterminée par une condition traduisant l'égalité des flux de chaleur de part et d'autre de la jonction (x</a:t>
            </a:r>
            <a:r>
              <a:rPr lang="fr-FR" sz="2200" baseline="-25000" dirty="0"/>
              <a:t>i</a:t>
            </a:r>
            <a:r>
              <a:rPr lang="fr-FR" sz="2200" dirty="0"/>
              <a:t>).</a:t>
            </a:r>
          </a:p>
        </p:txBody>
      </p:sp>
      <p:sp>
        <p:nvSpPr>
          <p:cNvPr id="7" name="Rectangle 6"/>
          <p:cNvSpPr/>
          <p:nvPr/>
        </p:nvSpPr>
        <p:spPr>
          <a:xfrm>
            <a:off x="179512" y="3647925"/>
            <a:ext cx="8568952" cy="1323439"/>
          </a:xfrm>
          <a:prstGeom prst="rect">
            <a:avLst/>
          </a:prstGeom>
        </p:spPr>
        <p:txBody>
          <a:bodyPr wrap="square">
            <a:spAutoFit/>
          </a:bodyPr>
          <a:lstStyle/>
          <a:p>
            <a:pPr algn="just"/>
            <a:r>
              <a:rPr lang="fr-FR" sz="2000" dirty="0"/>
              <a:t>« </a:t>
            </a:r>
            <a:r>
              <a:rPr lang="fr-FR" sz="2000" i="1" dirty="0"/>
              <a:t>courant de chaleur de O vers x : la première partie ne subit pas l'action de la seconde. </a:t>
            </a:r>
            <a:r>
              <a:rPr lang="fr-FR" sz="2000" dirty="0"/>
              <a:t>»</a:t>
            </a:r>
          </a:p>
          <a:p>
            <a:pPr algn="just"/>
            <a:r>
              <a:rPr lang="fr-FR" sz="2000" dirty="0"/>
              <a:t>« </a:t>
            </a:r>
            <a:r>
              <a:rPr lang="fr-FR" sz="2000" i="1" dirty="0"/>
              <a:t>Le courant de chaleur traverse normalement la partie inchangée de la barre jusqu'au point où commence le </a:t>
            </a:r>
            <a:r>
              <a:rPr lang="fr-FR" sz="2000" i="1" dirty="0" smtClean="0"/>
              <a:t>changement….»</a:t>
            </a:r>
            <a:endParaRPr lang="fr-FR" sz="2000" i="1" dirty="0"/>
          </a:p>
        </p:txBody>
      </p:sp>
      <p:graphicFrame>
        <p:nvGraphicFramePr>
          <p:cNvPr id="8" name="Tableau 7"/>
          <p:cNvGraphicFramePr>
            <a:graphicFrameLocks noGrp="1"/>
          </p:cNvGraphicFramePr>
          <p:nvPr>
            <p:extLst>
              <p:ext uri="{D42A27DB-BD31-4B8C-83A1-F6EECF244321}">
                <p14:modId xmlns:p14="http://schemas.microsoft.com/office/powerpoint/2010/main" val="504053953"/>
              </p:ext>
            </p:extLst>
          </p:nvPr>
        </p:nvGraphicFramePr>
        <p:xfrm>
          <a:off x="3635896" y="5157192"/>
          <a:ext cx="4674932" cy="1498600"/>
        </p:xfrm>
        <a:graphic>
          <a:graphicData uri="http://schemas.openxmlformats.org/drawingml/2006/table">
            <a:tbl>
              <a:tblPr firstRow="1" firstCol="1" bandRow="1">
                <a:tableStyleId>{5C22544A-7EE6-4342-B048-85BDC9FD1C3A}</a:tableStyleId>
              </a:tblPr>
              <a:tblGrid>
                <a:gridCol w="3986224"/>
                <a:gridCol w="688708"/>
              </a:tblGrid>
              <a:tr h="307669">
                <a:tc>
                  <a:txBody>
                    <a:bodyPr/>
                    <a:lstStyle/>
                    <a:p>
                      <a:pPr algn="just">
                        <a:spcAft>
                          <a:spcPts val="0"/>
                        </a:spcAft>
                      </a:pPr>
                      <a:r>
                        <a:rPr lang="fr-FR" sz="1600" kern="150" dirty="0">
                          <a:effectLst/>
                        </a:rPr>
                        <a:t>N = 106</a:t>
                      </a:r>
                      <a:endParaRPr lang="fr-FR" sz="1800" kern="150" dirty="0">
                        <a:effectLst/>
                        <a:latin typeface="Times New Roman"/>
                        <a:ea typeface="SimSun"/>
                        <a:cs typeface="Mangal"/>
                      </a:endParaRPr>
                    </a:p>
                  </a:txBody>
                  <a:tcPr marL="34925" marR="34925" marT="34925" marB="34925"/>
                </a:tc>
                <a:tc>
                  <a:txBody>
                    <a:bodyPr/>
                    <a:lstStyle/>
                    <a:p>
                      <a:pPr algn="just">
                        <a:spcAft>
                          <a:spcPts val="0"/>
                        </a:spcAft>
                      </a:pPr>
                      <a:r>
                        <a:rPr lang="fr-FR" sz="1600" kern="150">
                          <a:effectLst/>
                        </a:rPr>
                        <a:t> </a:t>
                      </a:r>
                      <a:endParaRPr lang="fr-FR" sz="1800" kern="150">
                        <a:effectLst/>
                        <a:latin typeface="Times New Roman"/>
                        <a:ea typeface="SimSun"/>
                        <a:cs typeface="Mangal"/>
                      </a:endParaRPr>
                    </a:p>
                  </a:txBody>
                  <a:tcPr marL="34925" marR="34925" marT="34925" marB="34925"/>
                </a:tc>
              </a:tr>
              <a:tr h="518378">
                <a:tc>
                  <a:txBody>
                    <a:bodyPr/>
                    <a:lstStyle/>
                    <a:p>
                      <a:pPr algn="l">
                        <a:spcAft>
                          <a:spcPts val="0"/>
                        </a:spcAft>
                      </a:pPr>
                      <a:r>
                        <a:rPr lang="fr-FR" sz="1600" kern="150" dirty="0">
                          <a:effectLst/>
                        </a:rPr>
                        <a:t>Réponse incorrecte (OUI) « séquentielle »</a:t>
                      </a:r>
                      <a:endParaRPr lang="fr-FR" sz="1800" kern="150" dirty="0">
                        <a:effectLst/>
                        <a:latin typeface="Times New Roman"/>
                        <a:ea typeface="SimSun"/>
                        <a:cs typeface="Mangal"/>
                      </a:endParaRPr>
                    </a:p>
                  </a:txBody>
                  <a:tcPr marL="34925" marR="34925" marT="34925" marB="34925"/>
                </a:tc>
                <a:tc>
                  <a:txBody>
                    <a:bodyPr/>
                    <a:lstStyle/>
                    <a:p>
                      <a:pPr algn="just">
                        <a:spcAft>
                          <a:spcPts val="0"/>
                        </a:spcAft>
                      </a:pPr>
                      <a:r>
                        <a:rPr lang="fr-FR" sz="1600" kern="150">
                          <a:effectLst/>
                        </a:rPr>
                        <a:t>35 %</a:t>
                      </a:r>
                      <a:endParaRPr lang="fr-FR" sz="1800" kern="150">
                        <a:effectLst/>
                        <a:latin typeface="Times New Roman"/>
                        <a:ea typeface="SimSun"/>
                        <a:cs typeface="Mangal"/>
                      </a:endParaRPr>
                    </a:p>
                  </a:txBody>
                  <a:tcPr marL="34925" marR="34925" marT="34925" marB="34925"/>
                </a:tc>
              </a:tr>
              <a:tr h="307669">
                <a:tc>
                  <a:txBody>
                    <a:bodyPr/>
                    <a:lstStyle/>
                    <a:p>
                      <a:pPr algn="just">
                        <a:spcAft>
                          <a:spcPts val="0"/>
                        </a:spcAft>
                      </a:pPr>
                      <a:r>
                        <a:rPr lang="fr-FR" sz="1600" kern="150" dirty="0">
                          <a:effectLst/>
                        </a:rPr>
                        <a:t>Réponse correcte (NON)</a:t>
                      </a:r>
                      <a:endParaRPr lang="fr-FR" sz="1800" kern="150" dirty="0">
                        <a:effectLst/>
                        <a:latin typeface="Times New Roman"/>
                        <a:ea typeface="SimSun"/>
                        <a:cs typeface="Mangal"/>
                      </a:endParaRPr>
                    </a:p>
                  </a:txBody>
                  <a:tcPr marL="34925" marR="34925" marT="34925" marB="34925"/>
                </a:tc>
                <a:tc>
                  <a:txBody>
                    <a:bodyPr/>
                    <a:lstStyle/>
                    <a:p>
                      <a:pPr algn="just">
                        <a:spcAft>
                          <a:spcPts val="0"/>
                        </a:spcAft>
                      </a:pPr>
                      <a:r>
                        <a:rPr lang="fr-FR" sz="1600" kern="150">
                          <a:effectLst/>
                        </a:rPr>
                        <a:t>54 %</a:t>
                      </a:r>
                      <a:endParaRPr lang="fr-FR" sz="1800" kern="150">
                        <a:effectLst/>
                        <a:latin typeface="Times New Roman"/>
                        <a:ea typeface="SimSun"/>
                        <a:cs typeface="Mangal"/>
                      </a:endParaRPr>
                    </a:p>
                  </a:txBody>
                  <a:tcPr marL="34925" marR="34925" marT="34925" marB="34925"/>
                </a:tc>
              </a:tr>
              <a:tr h="307669">
                <a:tc>
                  <a:txBody>
                    <a:bodyPr/>
                    <a:lstStyle/>
                    <a:p>
                      <a:pPr algn="just">
                        <a:spcAft>
                          <a:spcPts val="0"/>
                        </a:spcAft>
                      </a:pPr>
                      <a:r>
                        <a:rPr lang="fr-FR" sz="1600" kern="150" dirty="0">
                          <a:effectLst/>
                        </a:rPr>
                        <a:t>Pas de réponse</a:t>
                      </a:r>
                      <a:endParaRPr lang="fr-FR" sz="1800" kern="150" dirty="0">
                        <a:effectLst/>
                        <a:latin typeface="Times New Roman"/>
                        <a:ea typeface="SimSun"/>
                        <a:cs typeface="Mangal"/>
                      </a:endParaRPr>
                    </a:p>
                  </a:txBody>
                  <a:tcPr marL="34925" marR="34925" marT="34925" marB="34925"/>
                </a:tc>
                <a:tc>
                  <a:txBody>
                    <a:bodyPr/>
                    <a:lstStyle/>
                    <a:p>
                      <a:pPr algn="just">
                        <a:spcAft>
                          <a:spcPts val="0"/>
                        </a:spcAft>
                      </a:pPr>
                      <a:r>
                        <a:rPr lang="fr-FR" sz="1600" kern="150" dirty="0">
                          <a:effectLst/>
                        </a:rPr>
                        <a:t>11 %</a:t>
                      </a:r>
                      <a:endParaRPr lang="fr-FR" sz="1800" kern="150" dirty="0">
                        <a:effectLst/>
                        <a:latin typeface="Times New Roman"/>
                        <a:ea typeface="SimSun"/>
                        <a:cs typeface="Mangal"/>
                      </a:endParaRPr>
                    </a:p>
                  </a:txBody>
                  <a:tcPr marL="34925" marR="34925" marT="34925" marB="34925"/>
                </a:tc>
              </a:tr>
            </a:tbl>
          </a:graphicData>
        </a:graphic>
      </p:graphicFrame>
      <p:sp>
        <p:nvSpPr>
          <p:cNvPr id="9" name="Rectangle 8"/>
          <p:cNvSpPr>
            <a:spLocks noChangeArrowheads="1"/>
          </p:cNvSpPr>
          <p:nvPr/>
        </p:nvSpPr>
        <p:spPr bwMode="auto">
          <a:xfrm>
            <a:off x="1019474" y="5157192"/>
            <a:ext cx="261642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b="0" i="0" u="sng" strike="noStrike" cap="none" normalizeH="0" baseline="0" dirty="0" smtClean="0">
                <a:ln>
                  <a:noFill/>
                </a:ln>
                <a:solidFill>
                  <a:schemeClr val="tx1"/>
                </a:solidFill>
                <a:effectLst/>
                <a:ea typeface="Arial" pitchFamily="34" charset="0"/>
                <a:cs typeface="Times New Roman" pitchFamily="18" charset="0"/>
              </a:rPr>
              <a:t>Résultats d'étudiants</a:t>
            </a:r>
            <a:r>
              <a:rPr kumimoji="0" lang="fr-FR" altLang="zh-CN" b="0" i="0" u="none" strike="noStrike" cap="none" normalizeH="0" baseline="0" dirty="0" smtClean="0">
                <a:ln>
                  <a:noFill/>
                </a:ln>
                <a:solidFill>
                  <a:schemeClr val="tx1"/>
                </a:solidFill>
                <a:effectLst/>
                <a:ea typeface="Arial"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b="0" i="0" u="none" strike="noStrike" cap="none" normalizeH="0" baseline="0" dirty="0" smtClean="0">
                <a:ln>
                  <a:noFill/>
                </a:ln>
                <a:solidFill>
                  <a:schemeClr val="tx1"/>
                </a:solidFill>
                <a:effectLst/>
                <a:ea typeface="Arial" pitchFamily="34" charset="0"/>
                <a:cs typeface="Times New Roman" pitchFamily="18" charset="0"/>
              </a:rPr>
              <a:t>(classes préparatoires) :</a:t>
            </a:r>
            <a:endParaRPr kumimoji="0" lang="fr-FR" altLang="zh-CN"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8624990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DOC151010"/>
          <p:cNvPicPr>
            <a:picLocks noChangeAspect="1" noChangeArrowheads="1"/>
          </p:cNvPicPr>
          <p:nvPr/>
        </p:nvPicPr>
        <p:blipFill>
          <a:blip r:embed="rId2" cstate="print">
            <a:extLst>
              <a:ext uri="{28A0092B-C50C-407E-A947-70E740481C1C}">
                <a14:useLocalDpi xmlns:a14="http://schemas.microsoft.com/office/drawing/2010/main" val="0"/>
              </a:ext>
            </a:extLst>
          </a:blip>
          <a:srcRect l="9544" t="49315" r="54045" b="32124"/>
          <a:stretch>
            <a:fillRect/>
          </a:stretch>
        </p:blipFill>
        <p:spPr bwMode="auto">
          <a:xfrm>
            <a:off x="228599" y="908720"/>
            <a:ext cx="3789315"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OC151010"/>
          <p:cNvPicPr>
            <a:picLocks noChangeAspect="1" noChangeArrowheads="1"/>
          </p:cNvPicPr>
          <p:nvPr/>
        </p:nvPicPr>
        <p:blipFill>
          <a:blip r:embed="rId3" cstate="print">
            <a:extLst>
              <a:ext uri="{28A0092B-C50C-407E-A947-70E740481C1C}">
                <a14:useLocalDpi xmlns:a14="http://schemas.microsoft.com/office/drawing/2010/main" val="0"/>
              </a:ext>
            </a:extLst>
          </a:blip>
          <a:srcRect l="47977" t="49315" r="9544" b="32124"/>
          <a:stretch>
            <a:fillRect/>
          </a:stretch>
        </p:blipFill>
        <p:spPr bwMode="auto">
          <a:xfrm>
            <a:off x="4476741" y="1268760"/>
            <a:ext cx="4635211" cy="2869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40884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Documents and Settings\munier\Bureau\DOC1510103.jpg"/>
          <p:cNvPicPr>
            <a:picLocks noChangeAspect="1" noChangeArrowheads="1"/>
          </p:cNvPicPr>
          <p:nvPr/>
        </p:nvPicPr>
        <p:blipFill>
          <a:blip r:embed="rId2" cstate="print">
            <a:extLst>
              <a:ext uri="{28A0092B-C50C-407E-A947-70E740481C1C}">
                <a14:useLocalDpi xmlns:a14="http://schemas.microsoft.com/office/drawing/2010/main" val="0"/>
              </a:ext>
            </a:extLst>
          </a:blip>
          <a:srcRect l="48988" t="17163" b="64958"/>
          <a:stretch>
            <a:fillRect/>
          </a:stretch>
        </p:blipFill>
        <p:spPr bwMode="auto">
          <a:xfrm>
            <a:off x="251520" y="548680"/>
            <a:ext cx="7086600" cy="3513138"/>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C:\Documents and Settings\munier\Bureau\DOC151010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8988" t="35757" r="12579" b="57824"/>
          <a:stretch/>
        </p:blipFill>
        <p:spPr bwMode="auto">
          <a:xfrm>
            <a:off x="3203848" y="4267200"/>
            <a:ext cx="5562600" cy="1313793"/>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410444" y="5580993"/>
            <a:ext cx="3384376" cy="400110"/>
          </a:xfrm>
          <a:prstGeom prst="rect">
            <a:avLst/>
          </a:prstGeom>
          <a:noFill/>
        </p:spPr>
        <p:txBody>
          <a:bodyPr wrap="square" rtlCol="0">
            <a:spAutoFit/>
          </a:bodyPr>
          <a:lstStyle/>
          <a:p>
            <a:r>
              <a:rPr lang="fr-FR" sz="2000" dirty="0" smtClean="0"/>
              <a:t>(</a:t>
            </a:r>
            <a:r>
              <a:rPr lang="fr-FR" sz="2000" dirty="0" err="1" smtClean="0"/>
              <a:t>Viennot</a:t>
            </a:r>
            <a:r>
              <a:rPr lang="fr-FR" sz="2000" dirty="0" smtClean="0"/>
              <a:t>, 1996)</a:t>
            </a:r>
            <a:endParaRPr lang="fr-FR" sz="2000" dirty="0"/>
          </a:p>
        </p:txBody>
      </p:sp>
    </p:spTree>
    <p:extLst>
      <p:ext uri="{BB962C8B-B14F-4D97-AF65-F5344CB8AC3E}">
        <p14:creationId xmlns:p14="http://schemas.microsoft.com/office/powerpoint/2010/main" val="20190006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Documents and Settings\munier\Bureau\DOC151010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988" t="49344" r="11125" b="15873"/>
          <a:stretch/>
        </p:blipFill>
        <p:spPr bwMode="auto">
          <a:xfrm>
            <a:off x="0" y="620688"/>
            <a:ext cx="4747560" cy="58563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Documents and Settings\munier\Bureau\DOC151010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988" t="83934" r="13236" b="4172"/>
          <a:stretch/>
        </p:blipFill>
        <p:spPr bwMode="auto">
          <a:xfrm>
            <a:off x="4283969" y="908720"/>
            <a:ext cx="4688582"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187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908720"/>
            <a:ext cx="8229600" cy="1066800"/>
          </a:xfrm>
        </p:spPr>
        <p:txBody>
          <a:bodyPr>
            <a:normAutofit/>
          </a:bodyPr>
          <a:lstStyle/>
          <a:p>
            <a:r>
              <a:rPr lang="fr-FR" sz="2800" b="1" dirty="0">
                <a:latin typeface="+mn-lt"/>
              </a:rPr>
              <a:t>Quelques conceptions dans différents domaines de la physique</a:t>
            </a:r>
          </a:p>
        </p:txBody>
      </p:sp>
      <p:sp>
        <p:nvSpPr>
          <p:cNvPr id="3" name="Espace réservé du contenu 2"/>
          <p:cNvSpPr>
            <a:spLocks noGrp="1"/>
          </p:cNvSpPr>
          <p:nvPr>
            <p:ph idx="1"/>
          </p:nvPr>
        </p:nvSpPr>
        <p:spPr/>
        <p:txBody>
          <a:bodyPr/>
          <a:lstStyle/>
          <a:p>
            <a:r>
              <a:rPr lang="fr-FR" dirty="0" smtClean="0"/>
              <a:t>Des exemples de questions/exercices permettant de mettre en évidence ces conceptions</a:t>
            </a:r>
          </a:p>
          <a:p>
            <a:pPr marL="109728" indent="0">
              <a:buNone/>
            </a:pPr>
            <a:endParaRPr lang="fr-FR" dirty="0" smtClean="0"/>
          </a:p>
          <a:p>
            <a:r>
              <a:rPr lang="fr-FR" dirty="0" smtClean="0"/>
              <a:t>Des réponses courantes d’étudiants</a:t>
            </a:r>
          </a:p>
          <a:p>
            <a:endParaRPr lang="fr-FR" dirty="0"/>
          </a:p>
          <a:p>
            <a:r>
              <a:rPr lang="fr-FR" dirty="0" smtClean="0"/>
              <a:t>Pas systématiquement </a:t>
            </a:r>
            <a:r>
              <a:rPr lang="fr-FR" dirty="0"/>
              <a:t>de </a:t>
            </a:r>
            <a:r>
              <a:rPr lang="fr-FR" dirty="0" smtClean="0"/>
              <a:t>résultats chiffrés</a:t>
            </a:r>
            <a:endParaRPr lang="fr-FR" dirty="0"/>
          </a:p>
        </p:txBody>
      </p:sp>
    </p:spTree>
    <p:extLst>
      <p:ext uri="{BB962C8B-B14F-4D97-AF65-F5344CB8AC3E}">
        <p14:creationId xmlns:p14="http://schemas.microsoft.com/office/powerpoint/2010/main" val="1792221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e 25"/>
          <p:cNvGrpSpPr/>
          <p:nvPr/>
        </p:nvGrpSpPr>
        <p:grpSpPr>
          <a:xfrm>
            <a:off x="219420" y="3575053"/>
            <a:ext cx="8855713" cy="1855940"/>
            <a:chOff x="233448" y="3733300"/>
            <a:chExt cx="8855713" cy="1855940"/>
          </a:xfrm>
        </p:grpSpPr>
        <p:pic>
          <p:nvPicPr>
            <p:cNvPr id="4" name="images48"/>
            <p:cNvPicPr/>
            <p:nvPr/>
          </p:nvPicPr>
          <p:blipFill>
            <a:blip r:embed="rId3">
              <a:lum/>
              <a:alphaModFix/>
            </a:blip>
            <a:srcRect/>
            <a:stretch>
              <a:fillRect/>
            </a:stretch>
          </p:blipFill>
          <p:spPr>
            <a:xfrm>
              <a:off x="3704878" y="3733300"/>
              <a:ext cx="5384283" cy="1855940"/>
            </a:xfrm>
            <a:prstGeom prst="rect">
              <a:avLst/>
            </a:prstGeom>
          </p:spPr>
        </p:pic>
        <p:sp>
          <p:nvSpPr>
            <p:cNvPr id="3" name="ZoneTexte 2"/>
            <p:cNvSpPr txBox="1"/>
            <p:nvPr/>
          </p:nvSpPr>
          <p:spPr>
            <a:xfrm>
              <a:off x="233448" y="4149080"/>
              <a:ext cx="4668276" cy="707886"/>
            </a:xfrm>
            <a:prstGeom prst="rect">
              <a:avLst/>
            </a:prstGeom>
            <a:noFill/>
          </p:spPr>
          <p:txBody>
            <a:bodyPr wrap="square" rtlCol="0">
              <a:spAutoFit/>
            </a:bodyPr>
            <a:lstStyle/>
            <a:p>
              <a:pPr lvl="0"/>
              <a:r>
                <a:rPr lang="fr-FR" altLang="zh-CN" sz="2000" dirty="0">
                  <a:ea typeface="SimSun" pitchFamily="2" charset="-122"/>
                  <a:cs typeface="Times New Roman" panose="02020603050405020304" pitchFamily="18" charset="0"/>
                </a:rPr>
                <a:t>De nombreuses réponses du type :</a:t>
              </a:r>
            </a:p>
            <a:p>
              <a:endParaRPr lang="fr-FR" sz="2000" dirty="0"/>
            </a:p>
          </p:txBody>
        </p:sp>
      </p:grpSp>
      <p:sp>
        <p:nvSpPr>
          <p:cNvPr id="2" name="Rectangle 2"/>
          <p:cNvSpPr>
            <a:spLocks noChangeArrowheads="1"/>
          </p:cNvSpPr>
          <p:nvPr/>
        </p:nvSpPr>
        <p:spPr bwMode="auto">
          <a:xfrm>
            <a:off x="219420" y="519684"/>
            <a:ext cx="8729653" cy="5093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fr-FR" altLang="zh-CN" sz="2000" b="1" i="0" u="none" strike="noStrike" cap="none" normalizeH="0" baseline="0" dirty="0" smtClean="0">
                <a:ln>
                  <a:noFill/>
                </a:ln>
                <a:solidFill>
                  <a:schemeClr val="tx2"/>
                </a:solidFill>
                <a:effectLst/>
                <a:ea typeface="SimSun" pitchFamily="2" charset="-122"/>
                <a:cs typeface="Times New Roman" panose="02020603050405020304" pitchFamily="18" charset="0"/>
              </a:rPr>
              <a:t>OPTIQUE </a:t>
            </a:r>
            <a:r>
              <a:rPr lang="fr-FR" altLang="zh-CN" dirty="0">
                <a:solidFill>
                  <a:schemeClr val="tx2"/>
                </a:solidFill>
                <a:ea typeface="SimSun" pitchFamily="2" charset="-122"/>
                <a:cs typeface="Times New Roman" panose="02020603050405020304" pitchFamily="18" charset="0"/>
              </a:rPr>
              <a:t>(</a:t>
            </a:r>
            <a:r>
              <a:rPr lang="fr-FR" altLang="zh-CN" dirty="0" err="1">
                <a:solidFill>
                  <a:schemeClr val="tx2"/>
                </a:solidFill>
                <a:ea typeface="SimSun" pitchFamily="2" charset="-122"/>
                <a:cs typeface="Times New Roman" panose="02020603050405020304" pitchFamily="18" charset="0"/>
              </a:rPr>
              <a:t>Kaminski</a:t>
            </a:r>
            <a:r>
              <a:rPr lang="fr-FR" altLang="zh-CN" dirty="0">
                <a:solidFill>
                  <a:schemeClr val="tx2"/>
                </a:solidFill>
                <a:ea typeface="SimSun" pitchFamily="2" charset="-122"/>
                <a:cs typeface="Times New Roman" panose="02020603050405020304" pitchFamily="18" charset="0"/>
              </a:rPr>
              <a:t>, </a:t>
            </a:r>
            <a:r>
              <a:rPr lang="fr-FR" altLang="zh-CN" dirty="0" err="1" smtClean="0">
                <a:solidFill>
                  <a:schemeClr val="tx2"/>
                </a:solidFill>
                <a:ea typeface="SimSun" pitchFamily="2" charset="-122"/>
                <a:cs typeface="Times New Roman" panose="02020603050405020304" pitchFamily="18" charset="0"/>
              </a:rPr>
              <a:t>Fawaz</a:t>
            </a:r>
            <a:r>
              <a:rPr lang="fr-FR" altLang="zh-CN" dirty="0" smtClean="0">
                <a:solidFill>
                  <a:schemeClr val="tx2"/>
                </a:solidFill>
                <a:ea typeface="SimSun" pitchFamily="2" charset="-122"/>
                <a:cs typeface="Times New Roman" panose="02020603050405020304" pitchFamily="18" charset="0"/>
              </a:rPr>
              <a:t>, </a:t>
            </a:r>
            <a:r>
              <a:rPr lang="fr-FR" altLang="zh-CN" dirty="0" err="1" smtClean="0">
                <a:solidFill>
                  <a:schemeClr val="tx2"/>
                </a:solidFill>
                <a:ea typeface="SimSun" pitchFamily="2" charset="-122"/>
                <a:cs typeface="Times New Roman" panose="02020603050405020304" pitchFamily="18" charset="0"/>
              </a:rPr>
              <a:t>Viennot</a:t>
            </a:r>
            <a:r>
              <a:rPr lang="fr-FR" altLang="zh-CN" dirty="0">
                <a:solidFill>
                  <a:schemeClr val="tx2"/>
                </a:solidFill>
                <a:ea typeface="SimSun" pitchFamily="2" charset="-122"/>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zh-CN"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fr-FR" altLang="zh-CN" sz="2000" dirty="0">
                <a:ea typeface="SimSun" pitchFamily="2" charset="-122"/>
                <a:cs typeface="Times New Roman" panose="02020603050405020304" pitchFamily="18" charset="0"/>
              </a:rPr>
              <a:t>Soit une bougie, une lentille convergente sur son support et un écran sur lequel on observe l’image de la bougie donnée par la lentille.</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zh-CN" sz="2200" dirty="0">
              <a:latin typeface="Times New Roman" panose="02020603050405020304" pitchFamily="18" charset="0"/>
              <a:ea typeface="SimSun"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2200" b="0" i="0" u="none" strike="noStrike" cap="none" normalizeH="0" baseline="0" dirty="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zh-CN" sz="2200" dirty="0">
              <a:latin typeface="Times New Roman" panose="02020603050405020304" pitchFamily="18" charset="0"/>
              <a:ea typeface="SimSun"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b="0" i="0" u="none" strike="noStrike" cap="none" normalizeH="0" baseline="0" dirty="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endParaRPr>
          </a:p>
          <a:p>
            <a:pPr lvl="0" fontAlgn="base">
              <a:spcBef>
                <a:spcPct val="0"/>
              </a:spcBef>
              <a:spcAft>
                <a:spcPct val="0"/>
              </a:spcAft>
            </a:pPr>
            <a:endParaRPr lang="fr-FR" altLang="zh-CN" sz="2800" dirty="0" smtClean="0">
              <a:latin typeface="Times New Roman" panose="02020603050405020304" pitchFamily="18" charset="0"/>
              <a:ea typeface="SimSun" pitchFamily="2" charset="-122"/>
              <a:cs typeface="Times New Roman" panose="02020603050405020304" pitchFamily="18" charset="0"/>
            </a:endParaRPr>
          </a:p>
          <a:p>
            <a:pPr lvl="0" fontAlgn="base">
              <a:spcBef>
                <a:spcPct val="0"/>
              </a:spcBef>
              <a:spcAft>
                <a:spcPct val="0"/>
              </a:spcAft>
            </a:pPr>
            <a:endParaRPr lang="fr-FR" altLang="zh-CN" sz="1400" dirty="0" smtClean="0">
              <a:latin typeface="Times New Roman" panose="02020603050405020304" pitchFamily="18" charset="0"/>
              <a:ea typeface="SimSun" pitchFamily="2" charset="-122"/>
              <a:cs typeface="Times New Roman" panose="02020603050405020304" pitchFamily="18" charset="0"/>
            </a:endParaRPr>
          </a:p>
          <a:p>
            <a:pPr lvl="0" fontAlgn="base">
              <a:spcBef>
                <a:spcPct val="0"/>
              </a:spcBef>
              <a:spcAft>
                <a:spcPct val="0"/>
              </a:spcAft>
            </a:pPr>
            <a:r>
              <a:rPr lang="fr-FR" altLang="zh-CN" sz="2200" dirty="0" smtClean="0">
                <a:latin typeface="Times New Roman" panose="02020603050405020304" pitchFamily="18" charset="0"/>
                <a:ea typeface="SimSun" pitchFamily="2" charset="-122"/>
                <a:cs typeface="Times New Roman" panose="02020603050405020304" pitchFamily="18" charset="0"/>
              </a:rPr>
              <a:t>On </a:t>
            </a:r>
            <a:r>
              <a:rPr lang="fr-FR" altLang="zh-CN" sz="2200" dirty="0">
                <a:latin typeface="Times New Roman" panose="02020603050405020304" pitchFamily="18" charset="0"/>
                <a:ea typeface="SimSun" pitchFamily="2" charset="-122"/>
                <a:cs typeface="Times New Roman" panose="02020603050405020304" pitchFamily="18" charset="0"/>
              </a:rPr>
              <a:t>retire la lentille de son support, que voit-on sur l’écran </a:t>
            </a:r>
            <a:r>
              <a:rPr lang="fr-FR" altLang="zh-CN" sz="2200" dirty="0" smtClean="0">
                <a:latin typeface="Times New Roman" panose="02020603050405020304" pitchFamily="18" charset="0"/>
                <a:ea typeface="SimSun" pitchFamily="2" charset="-122"/>
                <a:cs typeface="Times New Roman" panose="02020603050405020304" pitchFamily="18" charset="0"/>
              </a:rPr>
              <a:t>?</a:t>
            </a:r>
          </a:p>
          <a:p>
            <a:pPr lvl="0" fontAlgn="base">
              <a:spcBef>
                <a:spcPct val="0"/>
              </a:spcBef>
              <a:spcAft>
                <a:spcPct val="0"/>
              </a:spcAft>
            </a:pPr>
            <a:endParaRPr lang="fr-FR" altLang="zh-CN" sz="1600" dirty="0" smtClean="0">
              <a:latin typeface="Times New Roman" panose="02020603050405020304" pitchFamily="18" charset="0"/>
              <a:ea typeface="SimSun" pitchFamily="2" charset="-122"/>
              <a:cs typeface="Times New Roman" panose="02020603050405020304" pitchFamily="18" charset="0"/>
            </a:endParaRPr>
          </a:p>
          <a:p>
            <a:pPr lvl="0" fontAlgn="base">
              <a:spcBef>
                <a:spcPct val="0"/>
              </a:spcBef>
              <a:spcAft>
                <a:spcPct val="0"/>
              </a:spcAft>
            </a:pPr>
            <a:endParaRPr lang="fr-FR" altLang="zh-CN" sz="2200" dirty="0">
              <a:latin typeface="Times New Roman" panose="02020603050405020304" pitchFamily="18" charset="0"/>
              <a:ea typeface="SimSun" pitchFamily="2" charset="-122"/>
              <a:cs typeface="Times New Roman" panose="02020603050405020304" pitchFamily="18" charset="0"/>
            </a:endParaRPr>
          </a:p>
          <a:p>
            <a:pPr lvl="0" fontAlgn="base">
              <a:spcBef>
                <a:spcPct val="0"/>
              </a:spcBef>
              <a:spcAft>
                <a:spcPct val="0"/>
              </a:spcAft>
            </a:pPr>
            <a:endParaRPr lang="fr-FR" altLang="zh-CN" sz="2200"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endParaRPr lang="fr-FR" altLang="zh-CN" sz="2200"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5" name="Groupe 4"/>
          <p:cNvGrpSpPr/>
          <p:nvPr/>
        </p:nvGrpSpPr>
        <p:grpSpPr>
          <a:xfrm>
            <a:off x="1678956" y="1816929"/>
            <a:ext cx="4737113" cy="1758744"/>
            <a:chOff x="1698576" y="149019"/>
            <a:chExt cx="4654839" cy="1767813"/>
          </a:xfrm>
        </p:grpSpPr>
        <p:grpSp>
          <p:nvGrpSpPr>
            <p:cNvPr id="6" name="Groupe 5"/>
            <p:cNvGrpSpPr/>
            <p:nvPr/>
          </p:nvGrpSpPr>
          <p:grpSpPr>
            <a:xfrm>
              <a:off x="1698576" y="332656"/>
              <a:ext cx="4654839" cy="1584176"/>
              <a:chOff x="1698576" y="332656"/>
              <a:chExt cx="4654839" cy="1584176"/>
            </a:xfrm>
          </p:grpSpPr>
          <p:sp>
            <p:nvSpPr>
              <p:cNvPr id="9" name="ZoneTexte 8"/>
              <p:cNvSpPr txBox="1"/>
              <p:nvPr/>
            </p:nvSpPr>
            <p:spPr>
              <a:xfrm>
                <a:off x="5777351" y="889807"/>
                <a:ext cx="576064" cy="369332"/>
              </a:xfrm>
              <a:prstGeom prst="rect">
                <a:avLst/>
              </a:prstGeom>
              <a:noFill/>
            </p:spPr>
            <p:txBody>
              <a:bodyPr wrap="square" rtlCol="0">
                <a:spAutoFit/>
              </a:bodyPr>
              <a:lstStyle/>
              <a:p>
                <a:r>
                  <a:rPr lang="fr-FR" dirty="0" smtClean="0"/>
                  <a:t>A’</a:t>
                </a:r>
                <a:endParaRPr lang="fr-FR" dirty="0"/>
              </a:p>
            </p:txBody>
          </p:sp>
          <p:grpSp>
            <p:nvGrpSpPr>
              <p:cNvPr id="10" name="Groupe 9"/>
              <p:cNvGrpSpPr/>
              <p:nvPr/>
            </p:nvGrpSpPr>
            <p:grpSpPr>
              <a:xfrm>
                <a:off x="1698576" y="332656"/>
                <a:ext cx="4554170" cy="1584176"/>
                <a:chOff x="1698576" y="332656"/>
                <a:chExt cx="4554170" cy="1584176"/>
              </a:xfrm>
            </p:grpSpPr>
            <p:grpSp>
              <p:nvGrpSpPr>
                <p:cNvPr id="11" name="Group 27"/>
                <p:cNvGrpSpPr>
                  <a:grpSpLocks/>
                </p:cNvGrpSpPr>
                <p:nvPr/>
              </p:nvGrpSpPr>
              <p:grpSpPr bwMode="auto">
                <a:xfrm>
                  <a:off x="1979712" y="332656"/>
                  <a:ext cx="3816424" cy="1584176"/>
                  <a:chOff x="1604" y="4579"/>
                  <a:chExt cx="4875" cy="1875"/>
                </a:xfrm>
              </p:grpSpPr>
              <p:sp>
                <p:nvSpPr>
                  <p:cNvPr id="15" name="Line 28"/>
                  <p:cNvSpPr>
                    <a:spLocks noChangeShapeType="1"/>
                  </p:cNvSpPr>
                  <p:nvPr/>
                </p:nvSpPr>
                <p:spPr bwMode="auto">
                  <a:xfrm>
                    <a:off x="3389" y="5449"/>
                    <a:ext cx="0" cy="6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16" name="Group 29"/>
                  <p:cNvGrpSpPr>
                    <a:grpSpLocks/>
                  </p:cNvGrpSpPr>
                  <p:nvPr/>
                </p:nvGrpSpPr>
                <p:grpSpPr bwMode="auto">
                  <a:xfrm>
                    <a:off x="1604" y="4579"/>
                    <a:ext cx="4875" cy="1875"/>
                    <a:chOff x="1604" y="4579"/>
                    <a:chExt cx="4875" cy="1875"/>
                  </a:xfrm>
                </p:grpSpPr>
                <p:grpSp>
                  <p:nvGrpSpPr>
                    <p:cNvPr id="17" name="Group 30"/>
                    <p:cNvGrpSpPr>
                      <a:grpSpLocks/>
                    </p:cNvGrpSpPr>
                    <p:nvPr/>
                  </p:nvGrpSpPr>
                  <p:grpSpPr bwMode="auto">
                    <a:xfrm>
                      <a:off x="1604" y="4579"/>
                      <a:ext cx="4860" cy="1875"/>
                      <a:chOff x="1604" y="4579"/>
                      <a:chExt cx="4860" cy="1875"/>
                    </a:xfrm>
                  </p:grpSpPr>
                  <p:sp>
                    <p:nvSpPr>
                      <p:cNvPr id="19" name="Line 31"/>
                      <p:cNvSpPr>
                        <a:spLocks noChangeShapeType="1"/>
                      </p:cNvSpPr>
                      <p:nvPr/>
                    </p:nvSpPr>
                    <p:spPr bwMode="auto">
                      <a:xfrm flipV="1">
                        <a:off x="1604" y="5440"/>
                        <a:ext cx="48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 name="Line 32"/>
                      <p:cNvSpPr>
                        <a:spLocks noChangeShapeType="1"/>
                      </p:cNvSpPr>
                      <p:nvPr/>
                    </p:nvSpPr>
                    <p:spPr bwMode="auto">
                      <a:xfrm>
                        <a:off x="6464" y="4579"/>
                        <a:ext cx="0" cy="18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 name="Line 33"/>
                      <p:cNvSpPr>
                        <a:spLocks noChangeShapeType="1"/>
                      </p:cNvSpPr>
                      <p:nvPr/>
                    </p:nvSpPr>
                    <p:spPr bwMode="auto">
                      <a:xfrm flipV="1">
                        <a:off x="1604" y="5097"/>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 name="Line 34"/>
                      <p:cNvSpPr>
                        <a:spLocks noChangeShapeType="1"/>
                      </p:cNvSpPr>
                      <p:nvPr/>
                    </p:nvSpPr>
                    <p:spPr bwMode="auto">
                      <a:xfrm flipV="1">
                        <a:off x="3389" y="4708"/>
                        <a:ext cx="0" cy="79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Line 35"/>
                      <p:cNvSpPr>
                        <a:spLocks noChangeShapeType="1"/>
                      </p:cNvSpPr>
                      <p:nvPr/>
                    </p:nvSpPr>
                    <p:spPr bwMode="auto">
                      <a:xfrm>
                        <a:off x="1634" y="5127"/>
                        <a:ext cx="177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 name="Line 36"/>
                      <p:cNvSpPr>
                        <a:spLocks noChangeShapeType="1"/>
                      </p:cNvSpPr>
                      <p:nvPr/>
                    </p:nvSpPr>
                    <p:spPr bwMode="auto">
                      <a:xfrm>
                        <a:off x="1634" y="5142"/>
                        <a:ext cx="4830" cy="88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18" name="Line 37"/>
                    <p:cNvSpPr>
                      <a:spLocks noChangeShapeType="1"/>
                    </p:cNvSpPr>
                    <p:nvPr/>
                  </p:nvSpPr>
                  <p:spPr bwMode="auto">
                    <a:xfrm>
                      <a:off x="3389" y="5127"/>
                      <a:ext cx="309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sp>
              <p:nvSpPr>
                <p:cNvPr id="12" name="ZoneTexte 11"/>
                <p:cNvSpPr txBox="1"/>
                <p:nvPr/>
              </p:nvSpPr>
              <p:spPr>
                <a:xfrm>
                  <a:off x="1698576" y="997530"/>
                  <a:ext cx="432048" cy="369332"/>
                </a:xfrm>
                <a:prstGeom prst="rect">
                  <a:avLst/>
                </a:prstGeom>
                <a:noFill/>
              </p:spPr>
              <p:txBody>
                <a:bodyPr wrap="square" rtlCol="0">
                  <a:spAutoFit/>
                </a:bodyPr>
                <a:lstStyle/>
                <a:p>
                  <a:r>
                    <a:rPr lang="fr-FR" dirty="0" smtClean="0"/>
                    <a:t>A</a:t>
                  </a:r>
                  <a:endParaRPr lang="fr-FR" dirty="0"/>
                </a:p>
              </p:txBody>
            </p:sp>
            <p:sp>
              <p:nvSpPr>
                <p:cNvPr id="13" name="ZoneTexte 12"/>
                <p:cNvSpPr txBox="1"/>
                <p:nvPr/>
              </p:nvSpPr>
              <p:spPr>
                <a:xfrm>
                  <a:off x="1698576" y="548680"/>
                  <a:ext cx="366936" cy="369332"/>
                </a:xfrm>
                <a:prstGeom prst="rect">
                  <a:avLst/>
                </a:prstGeom>
                <a:noFill/>
              </p:spPr>
              <p:txBody>
                <a:bodyPr wrap="square" rtlCol="0">
                  <a:spAutoFit/>
                </a:bodyPr>
                <a:lstStyle/>
                <a:p>
                  <a:r>
                    <a:rPr lang="fr-FR" dirty="0" smtClean="0"/>
                    <a:t>B</a:t>
                  </a:r>
                  <a:endParaRPr lang="fr-FR" dirty="0"/>
                </a:p>
              </p:txBody>
            </p:sp>
            <p:sp>
              <p:nvSpPr>
                <p:cNvPr id="14" name="ZoneTexte 13"/>
                <p:cNvSpPr txBox="1"/>
                <p:nvPr/>
              </p:nvSpPr>
              <p:spPr>
                <a:xfrm>
                  <a:off x="5796136" y="1387198"/>
                  <a:ext cx="456610" cy="369332"/>
                </a:xfrm>
                <a:prstGeom prst="rect">
                  <a:avLst/>
                </a:prstGeom>
                <a:noFill/>
              </p:spPr>
              <p:txBody>
                <a:bodyPr wrap="square" rtlCol="0">
                  <a:spAutoFit/>
                </a:bodyPr>
                <a:lstStyle/>
                <a:p>
                  <a:r>
                    <a:rPr lang="fr-FR" dirty="0" smtClean="0"/>
                    <a:t>B’</a:t>
                  </a:r>
                  <a:endParaRPr lang="fr-FR" dirty="0"/>
                </a:p>
              </p:txBody>
            </p:sp>
          </p:grpSp>
        </p:grpSp>
        <p:sp>
          <p:nvSpPr>
            <p:cNvPr id="7" name="ZoneTexte 6"/>
            <p:cNvSpPr txBox="1"/>
            <p:nvPr/>
          </p:nvSpPr>
          <p:spPr>
            <a:xfrm>
              <a:off x="2987824" y="242552"/>
              <a:ext cx="576064" cy="369332"/>
            </a:xfrm>
            <a:prstGeom prst="rect">
              <a:avLst/>
            </a:prstGeom>
            <a:noFill/>
          </p:spPr>
          <p:txBody>
            <a:bodyPr wrap="square" rtlCol="0">
              <a:spAutoFit/>
            </a:bodyPr>
            <a:lstStyle/>
            <a:p>
              <a:r>
                <a:rPr lang="fr-FR" dirty="0" smtClean="0"/>
                <a:t>(L)</a:t>
              </a:r>
              <a:endParaRPr lang="fr-FR" dirty="0"/>
            </a:p>
          </p:txBody>
        </p:sp>
        <p:sp>
          <p:nvSpPr>
            <p:cNvPr id="8" name="ZoneTexte 7"/>
            <p:cNvSpPr txBox="1"/>
            <p:nvPr/>
          </p:nvSpPr>
          <p:spPr>
            <a:xfrm>
              <a:off x="5410353" y="149019"/>
              <a:ext cx="504056" cy="369332"/>
            </a:xfrm>
            <a:prstGeom prst="rect">
              <a:avLst/>
            </a:prstGeom>
            <a:noFill/>
          </p:spPr>
          <p:txBody>
            <a:bodyPr wrap="square" rtlCol="0">
              <a:spAutoFit/>
            </a:bodyPr>
            <a:lstStyle/>
            <a:p>
              <a:r>
                <a:rPr lang="fr-FR" dirty="0" smtClean="0"/>
                <a:t>(E)</a:t>
              </a:r>
              <a:endParaRPr lang="fr-FR" dirty="0"/>
            </a:p>
          </p:txBody>
        </p:sp>
      </p:grpSp>
      <p:graphicFrame>
        <p:nvGraphicFramePr>
          <p:cNvPr id="27" name="Tableau 26"/>
          <p:cNvGraphicFramePr>
            <a:graphicFrameLocks noGrp="1"/>
          </p:cNvGraphicFramePr>
          <p:nvPr>
            <p:extLst>
              <p:ext uri="{D42A27DB-BD31-4B8C-83A1-F6EECF244321}">
                <p14:modId xmlns:p14="http://schemas.microsoft.com/office/powerpoint/2010/main" val="4224412384"/>
              </p:ext>
            </p:extLst>
          </p:nvPr>
        </p:nvGraphicFramePr>
        <p:xfrm>
          <a:off x="219420" y="5356536"/>
          <a:ext cx="8169004" cy="1320800"/>
        </p:xfrm>
        <a:graphic>
          <a:graphicData uri="http://schemas.openxmlformats.org/drawingml/2006/table">
            <a:tbl>
              <a:tblPr firstRow="1" bandRow="1">
                <a:tableStyleId>{5C22544A-7EE6-4342-B048-85BDC9FD1C3A}</a:tableStyleId>
              </a:tblPr>
              <a:tblGrid>
                <a:gridCol w="1885155"/>
                <a:gridCol w="1396411"/>
                <a:gridCol w="1186949"/>
                <a:gridCol w="1117129"/>
                <a:gridCol w="2583360"/>
              </a:tblGrid>
              <a:tr h="370840">
                <a:tc>
                  <a:txBody>
                    <a:bodyPr/>
                    <a:lstStyle/>
                    <a:p>
                      <a:endParaRPr lang="fr-FR" sz="1600" dirty="0"/>
                    </a:p>
                  </a:txBody>
                  <a:tcPr/>
                </a:tc>
                <a:tc>
                  <a:txBody>
                    <a:bodyPr/>
                    <a:lstStyle/>
                    <a:p>
                      <a:r>
                        <a:rPr lang="fr-FR" sz="1600" dirty="0" smtClean="0"/>
                        <a:t>Etudiants américains</a:t>
                      </a:r>
                      <a:endParaRPr lang="fr-FR" sz="1600" dirty="0"/>
                    </a:p>
                  </a:txBody>
                  <a:tcPr/>
                </a:tc>
                <a:tc>
                  <a:txBody>
                    <a:bodyPr/>
                    <a:lstStyle/>
                    <a:p>
                      <a:r>
                        <a:rPr lang="fr-FR" sz="1600" dirty="0" smtClean="0"/>
                        <a:t>Elèves du Liban</a:t>
                      </a:r>
                      <a:endParaRPr lang="fr-FR" sz="1600" dirty="0"/>
                    </a:p>
                  </a:txBody>
                  <a:tcPr/>
                </a:tc>
                <a:tc>
                  <a:txBody>
                    <a:bodyPr/>
                    <a:lstStyle/>
                    <a:p>
                      <a:r>
                        <a:rPr lang="fr-FR" sz="1600" dirty="0" smtClean="0"/>
                        <a:t>BTS optique</a:t>
                      </a:r>
                      <a:endParaRPr lang="fr-FR" sz="1600" dirty="0"/>
                    </a:p>
                  </a:txBody>
                  <a:tcPr/>
                </a:tc>
                <a:tc>
                  <a:txBody>
                    <a:bodyPr/>
                    <a:lstStyle/>
                    <a:p>
                      <a:r>
                        <a:rPr lang="fr-FR" sz="1600" dirty="0" smtClean="0"/>
                        <a:t>Elèves  en terminale scientifique</a:t>
                      </a:r>
                      <a:endParaRPr lang="fr-FR" sz="1600" dirty="0"/>
                    </a:p>
                  </a:txBody>
                  <a:tcPr/>
                </a:tc>
              </a:tr>
              <a:tr h="370840">
                <a:tc>
                  <a:txBody>
                    <a:bodyPr/>
                    <a:lstStyle/>
                    <a:p>
                      <a:r>
                        <a:rPr lang="fr-FR" dirty="0" smtClean="0"/>
                        <a:t>Pas d’image</a:t>
                      </a:r>
                      <a:endParaRPr lang="fr-FR" dirty="0"/>
                    </a:p>
                  </a:txBody>
                  <a:tcPr/>
                </a:tc>
                <a:tc>
                  <a:txBody>
                    <a:bodyPr/>
                    <a:lstStyle/>
                    <a:p>
                      <a:r>
                        <a:rPr lang="fr-FR" dirty="0" smtClean="0"/>
                        <a:t>50%</a:t>
                      </a:r>
                      <a:endParaRPr lang="fr-FR" dirty="0"/>
                    </a:p>
                  </a:txBody>
                  <a:tcPr/>
                </a:tc>
                <a:tc>
                  <a:txBody>
                    <a:bodyPr/>
                    <a:lstStyle/>
                    <a:p>
                      <a:r>
                        <a:rPr lang="fr-FR" dirty="0" smtClean="0"/>
                        <a:t>45%</a:t>
                      </a:r>
                      <a:endParaRPr lang="fr-FR" dirty="0"/>
                    </a:p>
                  </a:txBody>
                  <a:tcPr/>
                </a:tc>
                <a:tc>
                  <a:txBody>
                    <a:bodyPr/>
                    <a:lstStyle/>
                    <a:p>
                      <a:r>
                        <a:rPr lang="fr-FR" dirty="0" smtClean="0"/>
                        <a:t>55%</a:t>
                      </a:r>
                      <a:endParaRPr lang="fr-FR" dirty="0"/>
                    </a:p>
                  </a:txBody>
                  <a:tcPr/>
                </a:tc>
                <a:tc>
                  <a:txBody>
                    <a:bodyPr/>
                    <a:lstStyle/>
                    <a:p>
                      <a:r>
                        <a:rPr lang="fr-FR" dirty="0" smtClean="0"/>
                        <a:t>30%</a:t>
                      </a:r>
                      <a:endParaRPr lang="fr-FR" dirty="0"/>
                    </a:p>
                  </a:txBody>
                  <a:tcPr/>
                </a:tc>
              </a:tr>
              <a:tr h="370840">
                <a:tc>
                  <a:txBody>
                    <a:bodyPr/>
                    <a:lstStyle/>
                    <a:p>
                      <a:r>
                        <a:rPr lang="fr-FR" dirty="0" smtClean="0"/>
                        <a:t>Image redressée</a:t>
                      </a:r>
                      <a:endParaRPr lang="fr-FR" dirty="0"/>
                    </a:p>
                  </a:txBody>
                  <a:tcPr/>
                </a:tc>
                <a:tc>
                  <a:txBody>
                    <a:bodyPr/>
                    <a:lstStyle/>
                    <a:p>
                      <a:r>
                        <a:rPr lang="fr-FR" dirty="0" smtClean="0"/>
                        <a:t>40%</a:t>
                      </a:r>
                      <a:endParaRPr lang="fr-FR" dirty="0"/>
                    </a:p>
                  </a:txBody>
                  <a:tcPr/>
                </a:tc>
                <a:tc>
                  <a:txBody>
                    <a:bodyPr/>
                    <a:lstStyle/>
                    <a:p>
                      <a:r>
                        <a:rPr lang="fr-FR" dirty="0" smtClean="0"/>
                        <a:t>40%</a:t>
                      </a:r>
                      <a:endParaRPr lang="fr-FR" dirty="0"/>
                    </a:p>
                  </a:txBody>
                  <a:tcPr/>
                </a:tc>
                <a:tc>
                  <a:txBody>
                    <a:bodyPr/>
                    <a:lstStyle/>
                    <a:p>
                      <a:r>
                        <a:rPr lang="fr-FR" dirty="0" smtClean="0"/>
                        <a:t>40%</a:t>
                      </a:r>
                      <a:endParaRPr lang="fr-FR" dirty="0"/>
                    </a:p>
                  </a:txBody>
                  <a:tcPr/>
                </a:tc>
                <a:tc>
                  <a:txBody>
                    <a:bodyPr/>
                    <a:lstStyle/>
                    <a:p>
                      <a:r>
                        <a:rPr lang="fr-FR" dirty="0" smtClean="0"/>
                        <a:t>50%</a:t>
                      </a:r>
                      <a:endParaRPr lang="fr-FR" dirty="0"/>
                    </a:p>
                  </a:txBody>
                  <a:tcPr/>
                </a:tc>
              </a:tr>
            </a:tbl>
          </a:graphicData>
        </a:graphic>
      </p:graphicFrame>
    </p:spTree>
    <p:extLst>
      <p:ext uri="{BB962C8B-B14F-4D97-AF65-F5344CB8AC3E}">
        <p14:creationId xmlns:p14="http://schemas.microsoft.com/office/powerpoint/2010/main" val="412458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s47"/>
          <p:cNvPicPr/>
          <p:nvPr/>
        </p:nvPicPr>
        <p:blipFill>
          <a:blip r:embed="rId3">
            <a:lum/>
            <a:alphaModFix/>
          </a:blip>
          <a:srcRect/>
          <a:stretch>
            <a:fillRect/>
          </a:stretch>
        </p:blipFill>
        <p:spPr>
          <a:xfrm>
            <a:off x="395536" y="1880717"/>
            <a:ext cx="8352928" cy="4500611"/>
          </a:xfrm>
          <a:prstGeom prst="rect">
            <a:avLst/>
          </a:prstGeom>
        </p:spPr>
      </p:pic>
      <p:sp>
        <p:nvSpPr>
          <p:cNvPr id="4" name="Rectangle 3"/>
          <p:cNvSpPr/>
          <p:nvPr/>
        </p:nvSpPr>
        <p:spPr>
          <a:xfrm>
            <a:off x="179512" y="1010433"/>
            <a:ext cx="8568952" cy="769441"/>
          </a:xfrm>
          <a:prstGeom prst="rect">
            <a:avLst/>
          </a:prstGeom>
        </p:spPr>
        <p:txBody>
          <a:bodyPr wrap="square">
            <a:spAutoFit/>
          </a:bodyPr>
          <a:lstStyle/>
          <a:p>
            <a:pPr lvl="0" eaLnBrk="0" fontAlgn="base" hangingPunct="0">
              <a:spcBef>
                <a:spcPct val="0"/>
              </a:spcBef>
              <a:spcAft>
                <a:spcPct val="0"/>
              </a:spcAft>
            </a:pPr>
            <a:r>
              <a:rPr lang="fr-FR" altLang="zh-CN" sz="2200" dirty="0" smtClean="0">
                <a:ea typeface="SimSun" pitchFamily="2" charset="-122"/>
                <a:cs typeface="Times New Roman" panose="02020603050405020304" pitchFamily="18" charset="0"/>
              </a:rPr>
              <a:t>On utilise le même dispositif. </a:t>
            </a:r>
            <a:r>
              <a:rPr lang="fr-FR" altLang="zh-CN" sz="2200" dirty="0">
                <a:ea typeface="SimSun" pitchFamily="2" charset="-122"/>
                <a:cs typeface="Times New Roman" panose="02020603050405020304" pitchFamily="18" charset="0"/>
              </a:rPr>
              <a:t>Que verra-t-on sur </a:t>
            </a:r>
            <a:r>
              <a:rPr lang="fr-FR" altLang="zh-CN" sz="2200" dirty="0" smtClean="0">
                <a:ea typeface="SimSun" pitchFamily="2" charset="-122"/>
                <a:cs typeface="Times New Roman" panose="02020603050405020304" pitchFamily="18" charset="0"/>
              </a:rPr>
              <a:t>l’écran si on </a:t>
            </a:r>
            <a:r>
              <a:rPr lang="fr-FR" altLang="zh-CN" sz="2200" dirty="0">
                <a:ea typeface="SimSun" pitchFamily="2" charset="-122"/>
                <a:cs typeface="Times New Roman" panose="02020603050405020304" pitchFamily="18" charset="0"/>
              </a:rPr>
              <a:t>pose sur la moitié supérieure de la lentille un cache en carton </a:t>
            </a:r>
            <a:r>
              <a:rPr lang="fr-FR" altLang="zh-CN" sz="2200" dirty="0" smtClean="0">
                <a:ea typeface="SimSun" pitchFamily="2" charset="-122"/>
                <a:cs typeface="Times New Roman" panose="02020603050405020304" pitchFamily="18" charset="0"/>
              </a:rPr>
              <a:t>noir</a:t>
            </a:r>
            <a:r>
              <a:rPr lang="fr-FR" altLang="zh-CN" sz="2200" dirty="0">
                <a:ea typeface="SimSun" pitchFamily="2" charset="-122"/>
                <a:cs typeface="Times New Roman" panose="02020603050405020304" pitchFamily="18" charset="0"/>
              </a:rPr>
              <a:t> </a:t>
            </a:r>
            <a:r>
              <a:rPr lang="fr-FR" altLang="zh-CN" sz="2200" dirty="0" smtClean="0">
                <a:ea typeface="SimSun" pitchFamily="2" charset="-122"/>
                <a:cs typeface="Times New Roman" panose="02020603050405020304" pitchFamily="18" charset="0"/>
              </a:rPr>
              <a:t>? </a:t>
            </a:r>
            <a:endParaRPr lang="fr-FR" altLang="zh-CN" sz="2200" dirty="0">
              <a:cs typeface="Times New Roman" panose="02020603050405020304" pitchFamily="18" charset="0"/>
            </a:endParaRPr>
          </a:p>
        </p:txBody>
      </p:sp>
      <p:sp>
        <p:nvSpPr>
          <p:cNvPr id="2" name="Rectangle 1"/>
          <p:cNvSpPr/>
          <p:nvPr/>
        </p:nvSpPr>
        <p:spPr>
          <a:xfrm>
            <a:off x="259160" y="569970"/>
            <a:ext cx="1345240" cy="369332"/>
          </a:xfrm>
          <a:prstGeom prst="rect">
            <a:avLst/>
          </a:prstGeom>
        </p:spPr>
        <p:txBody>
          <a:bodyPr wrap="none">
            <a:spAutoFit/>
          </a:bodyPr>
          <a:lstStyle/>
          <a:p>
            <a:pPr fontAlgn="base">
              <a:spcBef>
                <a:spcPct val="0"/>
              </a:spcBef>
              <a:spcAft>
                <a:spcPct val="0"/>
              </a:spcAft>
            </a:pPr>
            <a:r>
              <a:rPr lang="fr-FR" altLang="zh-CN" b="1" dirty="0" smtClean="0">
                <a:solidFill>
                  <a:schemeClr val="tx2"/>
                </a:solidFill>
                <a:ea typeface="SimSun" pitchFamily="2" charset="-122"/>
                <a:cs typeface="Times New Roman" panose="02020603050405020304" pitchFamily="18" charset="0"/>
              </a:rPr>
              <a:t>OPTIQUE</a:t>
            </a:r>
            <a:endParaRPr lang="fr-FR" altLang="zh-CN" b="1" dirty="0">
              <a:solidFill>
                <a:schemeClr val="tx2"/>
              </a:solidFill>
              <a:ea typeface="SimSun" pitchFamily="2" charset="-122"/>
              <a:cs typeface="Times New Roman" panose="02020603050405020304" pitchFamily="18" charset="0"/>
            </a:endParaRPr>
          </a:p>
        </p:txBody>
      </p:sp>
      <p:grpSp>
        <p:nvGrpSpPr>
          <p:cNvPr id="5" name="Groupe 4"/>
          <p:cNvGrpSpPr/>
          <p:nvPr/>
        </p:nvGrpSpPr>
        <p:grpSpPr>
          <a:xfrm>
            <a:off x="1678956" y="1816929"/>
            <a:ext cx="4737113" cy="1758744"/>
            <a:chOff x="1698576" y="149019"/>
            <a:chExt cx="4654839" cy="1767813"/>
          </a:xfrm>
        </p:grpSpPr>
        <p:grpSp>
          <p:nvGrpSpPr>
            <p:cNvPr id="6" name="Groupe 5"/>
            <p:cNvGrpSpPr/>
            <p:nvPr/>
          </p:nvGrpSpPr>
          <p:grpSpPr>
            <a:xfrm>
              <a:off x="1698576" y="332656"/>
              <a:ext cx="4654839" cy="1584176"/>
              <a:chOff x="1698576" y="332656"/>
              <a:chExt cx="4654839" cy="1584176"/>
            </a:xfrm>
          </p:grpSpPr>
          <p:sp>
            <p:nvSpPr>
              <p:cNvPr id="9" name="ZoneTexte 8"/>
              <p:cNvSpPr txBox="1"/>
              <p:nvPr/>
            </p:nvSpPr>
            <p:spPr>
              <a:xfrm>
                <a:off x="5777351" y="889807"/>
                <a:ext cx="576064" cy="369332"/>
              </a:xfrm>
              <a:prstGeom prst="rect">
                <a:avLst/>
              </a:prstGeom>
              <a:noFill/>
            </p:spPr>
            <p:txBody>
              <a:bodyPr wrap="square" rtlCol="0">
                <a:spAutoFit/>
              </a:bodyPr>
              <a:lstStyle/>
              <a:p>
                <a:r>
                  <a:rPr lang="fr-FR" dirty="0" smtClean="0"/>
                  <a:t>A’</a:t>
                </a:r>
                <a:endParaRPr lang="fr-FR" dirty="0"/>
              </a:p>
            </p:txBody>
          </p:sp>
          <p:grpSp>
            <p:nvGrpSpPr>
              <p:cNvPr id="10" name="Groupe 9"/>
              <p:cNvGrpSpPr/>
              <p:nvPr/>
            </p:nvGrpSpPr>
            <p:grpSpPr>
              <a:xfrm>
                <a:off x="1698576" y="332656"/>
                <a:ext cx="4554170" cy="1584176"/>
                <a:chOff x="1698576" y="332656"/>
                <a:chExt cx="4554170" cy="1584176"/>
              </a:xfrm>
            </p:grpSpPr>
            <p:grpSp>
              <p:nvGrpSpPr>
                <p:cNvPr id="11" name="Group 27"/>
                <p:cNvGrpSpPr>
                  <a:grpSpLocks/>
                </p:cNvGrpSpPr>
                <p:nvPr/>
              </p:nvGrpSpPr>
              <p:grpSpPr bwMode="auto">
                <a:xfrm>
                  <a:off x="1979712" y="332656"/>
                  <a:ext cx="3816424" cy="1584176"/>
                  <a:chOff x="1604" y="4579"/>
                  <a:chExt cx="4875" cy="1875"/>
                </a:xfrm>
              </p:grpSpPr>
              <p:sp>
                <p:nvSpPr>
                  <p:cNvPr id="15" name="Line 28"/>
                  <p:cNvSpPr>
                    <a:spLocks noChangeShapeType="1"/>
                  </p:cNvSpPr>
                  <p:nvPr/>
                </p:nvSpPr>
                <p:spPr bwMode="auto">
                  <a:xfrm>
                    <a:off x="3389" y="5449"/>
                    <a:ext cx="0" cy="6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16" name="Group 29"/>
                  <p:cNvGrpSpPr>
                    <a:grpSpLocks/>
                  </p:cNvGrpSpPr>
                  <p:nvPr/>
                </p:nvGrpSpPr>
                <p:grpSpPr bwMode="auto">
                  <a:xfrm>
                    <a:off x="1604" y="4579"/>
                    <a:ext cx="4875" cy="1875"/>
                    <a:chOff x="1604" y="4579"/>
                    <a:chExt cx="4875" cy="1875"/>
                  </a:xfrm>
                </p:grpSpPr>
                <p:grpSp>
                  <p:nvGrpSpPr>
                    <p:cNvPr id="17" name="Group 30"/>
                    <p:cNvGrpSpPr>
                      <a:grpSpLocks/>
                    </p:cNvGrpSpPr>
                    <p:nvPr/>
                  </p:nvGrpSpPr>
                  <p:grpSpPr bwMode="auto">
                    <a:xfrm>
                      <a:off x="1604" y="4579"/>
                      <a:ext cx="4860" cy="1875"/>
                      <a:chOff x="1604" y="4579"/>
                      <a:chExt cx="4860" cy="1875"/>
                    </a:xfrm>
                  </p:grpSpPr>
                  <p:sp>
                    <p:nvSpPr>
                      <p:cNvPr id="19" name="Line 31"/>
                      <p:cNvSpPr>
                        <a:spLocks noChangeShapeType="1"/>
                      </p:cNvSpPr>
                      <p:nvPr/>
                    </p:nvSpPr>
                    <p:spPr bwMode="auto">
                      <a:xfrm flipV="1">
                        <a:off x="1604" y="5440"/>
                        <a:ext cx="48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 name="Line 32"/>
                      <p:cNvSpPr>
                        <a:spLocks noChangeShapeType="1"/>
                      </p:cNvSpPr>
                      <p:nvPr/>
                    </p:nvSpPr>
                    <p:spPr bwMode="auto">
                      <a:xfrm>
                        <a:off x="6464" y="4579"/>
                        <a:ext cx="0" cy="18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 name="Line 33"/>
                      <p:cNvSpPr>
                        <a:spLocks noChangeShapeType="1"/>
                      </p:cNvSpPr>
                      <p:nvPr/>
                    </p:nvSpPr>
                    <p:spPr bwMode="auto">
                      <a:xfrm flipV="1">
                        <a:off x="1604" y="5097"/>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 name="Line 34"/>
                      <p:cNvSpPr>
                        <a:spLocks noChangeShapeType="1"/>
                      </p:cNvSpPr>
                      <p:nvPr/>
                    </p:nvSpPr>
                    <p:spPr bwMode="auto">
                      <a:xfrm flipV="1">
                        <a:off x="3389" y="4708"/>
                        <a:ext cx="0" cy="79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Line 35"/>
                      <p:cNvSpPr>
                        <a:spLocks noChangeShapeType="1"/>
                      </p:cNvSpPr>
                      <p:nvPr/>
                    </p:nvSpPr>
                    <p:spPr bwMode="auto">
                      <a:xfrm>
                        <a:off x="1634" y="5127"/>
                        <a:ext cx="177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 name="Line 36"/>
                      <p:cNvSpPr>
                        <a:spLocks noChangeShapeType="1"/>
                      </p:cNvSpPr>
                      <p:nvPr/>
                    </p:nvSpPr>
                    <p:spPr bwMode="auto">
                      <a:xfrm>
                        <a:off x="1634" y="5142"/>
                        <a:ext cx="4830" cy="88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18" name="Line 37"/>
                    <p:cNvSpPr>
                      <a:spLocks noChangeShapeType="1"/>
                    </p:cNvSpPr>
                    <p:nvPr/>
                  </p:nvSpPr>
                  <p:spPr bwMode="auto">
                    <a:xfrm>
                      <a:off x="3389" y="5127"/>
                      <a:ext cx="309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sp>
              <p:nvSpPr>
                <p:cNvPr id="12" name="ZoneTexte 11"/>
                <p:cNvSpPr txBox="1"/>
                <p:nvPr/>
              </p:nvSpPr>
              <p:spPr>
                <a:xfrm>
                  <a:off x="1698576" y="997530"/>
                  <a:ext cx="432048" cy="369332"/>
                </a:xfrm>
                <a:prstGeom prst="rect">
                  <a:avLst/>
                </a:prstGeom>
                <a:noFill/>
              </p:spPr>
              <p:txBody>
                <a:bodyPr wrap="square" rtlCol="0">
                  <a:spAutoFit/>
                </a:bodyPr>
                <a:lstStyle/>
                <a:p>
                  <a:r>
                    <a:rPr lang="fr-FR" dirty="0" smtClean="0"/>
                    <a:t>A</a:t>
                  </a:r>
                  <a:endParaRPr lang="fr-FR" dirty="0"/>
                </a:p>
              </p:txBody>
            </p:sp>
            <p:sp>
              <p:nvSpPr>
                <p:cNvPr id="13" name="ZoneTexte 12"/>
                <p:cNvSpPr txBox="1"/>
                <p:nvPr/>
              </p:nvSpPr>
              <p:spPr>
                <a:xfrm>
                  <a:off x="1698576" y="548680"/>
                  <a:ext cx="366936" cy="369332"/>
                </a:xfrm>
                <a:prstGeom prst="rect">
                  <a:avLst/>
                </a:prstGeom>
                <a:noFill/>
              </p:spPr>
              <p:txBody>
                <a:bodyPr wrap="square" rtlCol="0">
                  <a:spAutoFit/>
                </a:bodyPr>
                <a:lstStyle/>
                <a:p>
                  <a:r>
                    <a:rPr lang="fr-FR" dirty="0" smtClean="0"/>
                    <a:t>B</a:t>
                  </a:r>
                  <a:endParaRPr lang="fr-FR" dirty="0"/>
                </a:p>
              </p:txBody>
            </p:sp>
            <p:sp>
              <p:nvSpPr>
                <p:cNvPr id="14" name="ZoneTexte 13"/>
                <p:cNvSpPr txBox="1"/>
                <p:nvPr/>
              </p:nvSpPr>
              <p:spPr>
                <a:xfrm>
                  <a:off x="5796136" y="1387198"/>
                  <a:ext cx="456610" cy="369332"/>
                </a:xfrm>
                <a:prstGeom prst="rect">
                  <a:avLst/>
                </a:prstGeom>
                <a:noFill/>
              </p:spPr>
              <p:txBody>
                <a:bodyPr wrap="square" rtlCol="0">
                  <a:spAutoFit/>
                </a:bodyPr>
                <a:lstStyle/>
                <a:p>
                  <a:r>
                    <a:rPr lang="fr-FR" dirty="0" smtClean="0"/>
                    <a:t>B’</a:t>
                  </a:r>
                  <a:endParaRPr lang="fr-FR" dirty="0"/>
                </a:p>
              </p:txBody>
            </p:sp>
          </p:grpSp>
        </p:grpSp>
        <p:sp>
          <p:nvSpPr>
            <p:cNvPr id="7" name="ZoneTexte 6"/>
            <p:cNvSpPr txBox="1"/>
            <p:nvPr/>
          </p:nvSpPr>
          <p:spPr>
            <a:xfrm>
              <a:off x="2987824" y="242552"/>
              <a:ext cx="576064" cy="369332"/>
            </a:xfrm>
            <a:prstGeom prst="rect">
              <a:avLst/>
            </a:prstGeom>
            <a:noFill/>
          </p:spPr>
          <p:txBody>
            <a:bodyPr wrap="square" rtlCol="0">
              <a:spAutoFit/>
            </a:bodyPr>
            <a:lstStyle/>
            <a:p>
              <a:r>
                <a:rPr lang="fr-FR" dirty="0" smtClean="0"/>
                <a:t>(L)</a:t>
              </a:r>
              <a:endParaRPr lang="fr-FR" dirty="0"/>
            </a:p>
          </p:txBody>
        </p:sp>
        <p:sp>
          <p:nvSpPr>
            <p:cNvPr id="8" name="ZoneTexte 7"/>
            <p:cNvSpPr txBox="1"/>
            <p:nvPr/>
          </p:nvSpPr>
          <p:spPr>
            <a:xfrm>
              <a:off x="5410353" y="149019"/>
              <a:ext cx="504056" cy="369332"/>
            </a:xfrm>
            <a:prstGeom prst="rect">
              <a:avLst/>
            </a:prstGeom>
            <a:noFill/>
          </p:spPr>
          <p:txBody>
            <a:bodyPr wrap="square" rtlCol="0">
              <a:spAutoFit/>
            </a:bodyPr>
            <a:lstStyle/>
            <a:p>
              <a:r>
                <a:rPr lang="fr-FR" dirty="0" smtClean="0"/>
                <a:t>(E)</a:t>
              </a:r>
              <a:endParaRPr lang="fr-FR" dirty="0"/>
            </a:p>
          </p:txBody>
        </p:sp>
      </p:grpSp>
    </p:spTree>
    <p:extLst>
      <p:ext uri="{BB962C8B-B14F-4D97-AF65-F5344CB8AC3E}">
        <p14:creationId xmlns:p14="http://schemas.microsoft.com/office/powerpoint/2010/main" val="295084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494" y="762040"/>
            <a:ext cx="8496944" cy="1015663"/>
          </a:xfrm>
          <a:prstGeom prst="rect">
            <a:avLst/>
          </a:prstGeom>
        </p:spPr>
        <p:txBody>
          <a:bodyPr wrap="square">
            <a:spAutoFit/>
          </a:bodyPr>
          <a:lstStyle/>
          <a:p>
            <a:pPr fontAlgn="base">
              <a:spcBef>
                <a:spcPct val="0"/>
              </a:spcBef>
              <a:spcAft>
                <a:spcPct val="0"/>
              </a:spcAft>
            </a:pPr>
            <a:r>
              <a:rPr lang="fr-FR" altLang="zh-CN" sz="2000" b="1" dirty="0" smtClean="0">
                <a:solidFill>
                  <a:schemeClr val="tx2"/>
                </a:solidFill>
                <a:ea typeface="SimSun" pitchFamily="2" charset="-122"/>
                <a:cs typeface="Times New Roman" panose="02020603050405020304" pitchFamily="18" charset="0"/>
              </a:rPr>
              <a:t>OPTIQUE </a:t>
            </a:r>
            <a:r>
              <a:rPr lang="fr-FR" altLang="zh-CN" sz="2000" dirty="0">
                <a:solidFill>
                  <a:schemeClr val="tx2"/>
                </a:solidFill>
                <a:ea typeface="SimSun" pitchFamily="2" charset="-122"/>
                <a:cs typeface="Times New Roman" panose="02020603050405020304" pitchFamily="18" charset="0"/>
              </a:rPr>
              <a:t>(</a:t>
            </a:r>
            <a:r>
              <a:rPr lang="fr-FR" altLang="zh-CN" sz="2000" dirty="0" err="1">
                <a:solidFill>
                  <a:schemeClr val="tx2"/>
                </a:solidFill>
                <a:ea typeface="SimSun" pitchFamily="2" charset="-122"/>
                <a:cs typeface="Times New Roman" panose="02020603050405020304" pitchFamily="18" charset="0"/>
              </a:rPr>
              <a:t>Kaminski</a:t>
            </a:r>
            <a:r>
              <a:rPr lang="fr-FR" altLang="zh-CN" sz="2000" dirty="0">
                <a:solidFill>
                  <a:schemeClr val="tx2"/>
                </a:solidFill>
                <a:ea typeface="SimSun" pitchFamily="2" charset="-122"/>
                <a:cs typeface="Times New Roman" panose="02020603050405020304" pitchFamily="18" charset="0"/>
              </a:rPr>
              <a:t>, </a:t>
            </a:r>
            <a:r>
              <a:rPr lang="fr-FR" altLang="zh-CN" sz="2000" dirty="0" err="1">
                <a:solidFill>
                  <a:schemeClr val="tx2"/>
                </a:solidFill>
                <a:ea typeface="SimSun" pitchFamily="2" charset="-122"/>
                <a:cs typeface="Times New Roman" panose="02020603050405020304" pitchFamily="18" charset="0"/>
              </a:rPr>
              <a:t>Viennot</a:t>
            </a:r>
            <a:r>
              <a:rPr lang="fr-FR" altLang="zh-CN" sz="2000" dirty="0" smtClean="0">
                <a:solidFill>
                  <a:schemeClr val="tx2"/>
                </a:solidFill>
                <a:ea typeface="SimSun" pitchFamily="2" charset="-122"/>
                <a:cs typeface="Times New Roman" panose="02020603050405020304" pitchFamily="18" charset="0"/>
              </a:rPr>
              <a:t>)</a:t>
            </a:r>
            <a:endParaRPr lang="fr-FR" altLang="zh-CN" sz="2000" b="1" dirty="0">
              <a:solidFill>
                <a:schemeClr val="tx2"/>
              </a:solidFill>
              <a:ea typeface="SimSun" pitchFamily="2" charset="-122"/>
              <a:cs typeface="Times New Roman" panose="02020603050405020304" pitchFamily="18" charset="0"/>
            </a:endParaRPr>
          </a:p>
          <a:p>
            <a:pPr lvl="0" eaLnBrk="0" fontAlgn="base" hangingPunct="0">
              <a:spcBef>
                <a:spcPct val="0"/>
              </a:spcBef>
              <a:spcAft>
                <a:spcPct val="0"/>
              </a:spcAft>
            </a:pPr>
            <a:endParaRPr lang="fr-FR" altLang="zh-CN" sz="2000" dirty="0" smtClean="0">
              <a:ea typeface="SimSun" pitchFamily="2" charset="-122"/>
              <a:cs typeface="Times New Roman" panose="02020603050405020304" pitchFamily="18" charset="0"/>
            </a:endParaRPr>
          </a:p>
          <a:p>
            <a:pPr lvl="0" eaLnBrk="0" fontAlgn="base" hangingPunct="0">
              <a:spcBef>
                <a:spcPct val="0"/>
              </a:spcBef>
              <a:spcAft>
                <a:spcPct val="0"/>
              </a:spcAft>
            </a:pPr>
            <a:r>
              <a:rPr lang="fr-FR" altLang="zh-CN" sz="2000" dirty="0" smtClean="0">
                <a:ea typeface="SimSun" pitchFamily="2" charset="-122"/>
                <a:cs typeface="Times New Roman" panose="02020603050405020304" pitchFamily="18" charset="0"/>
              </a:rPr>
              <a:t>Même dispositif</a:t>
            </a:r>
            <a:endParaRPr lang="fr-FR" altLang="zh-CN" dirty="0">
              <a:latin typeface="Times New Roman" panose="02020603050405020304" pitchFamily="18" charset="0"/>
              <a:ea typeface="SimSun" pitchFamily="2" charset="-122"/>
              <a:cs typeface="Times New Roman" panose="02020603050405020304" pitchFamily="18" charset="0"/>
            </a:endParaRPr>
          </a:p>
        </p:txBody>
      </p:sp>
      <p:grpSp>
        <p:nvGrpSpPr>
          <p:cNvPr id="4" name="Groupe 3"/>
          <p:cNvGrpSpPr/>
          <p:nvPr/>
        </p:nvGrpSpPr>
        <p:grpSpPr>
          <a:xfrm>
            <a:off x="2858482" y="1251548"/>
            <a:ext cx="4737113" cy="1758744"/>
            <a:chOff x="1698576" y="149019"/>
            <a:chExt cx="4654839" cy="1767813"/>
          </a:xfrm>
        </p:grpSpPr>
        <p:grpSp>
          <p:nvGrpSpPr>
            <p:cNvPr id="5" name="Groupe 4"/>
            <p:cNvGrpSpPr/>
            <p:nvPr/>
          </p:nvGrpSpPr>
          <p:grpSpPr>
            <a:xfrm>
              <a:off x="1698576" y="332656"/>
              <a:ext cx="4654839" cy="1584176"/>
              <a:chOff x="1698576" y="332656"/>
              <a:chExt cx="4654839" cy="1584176"/>
            </a:xfrm>
          </p:grpSpPr>
          <p:sp>
            <p:nvSpPr>
              <p:cNvPr id="8" name="ZoneTexte 7"/>
              <p:cNvSpPr txBox="1"/>
              <p:nvPr/>
            </p:nvSpPr>
            <p:spPr>
              <a:xfrm>
                <a:off x="5777351" y="889807"/>
                <a:ext cx="576064" cy="369332"/>
              </a:xfrm>
              <a:prstGeom prst="rect">
                <a:avLst/>
              </a:prstGeom>
              <a:noFill/>
            </p:spPr>
            <p:txBody>
              <a:bodyPr wrap="square" rtlCol="0">
                <a:spAutoFit/>
              </a:bodyPr>
              <a:lstStyle/>
              <a:p>
                <a:r>
                  <a:rPr lang="fr-FR" dirty="0" smtClean="0"/>
                  <a:t>A’</a:t>
                </a:r>
                <a:endParaRPr lang="fr-FR" dirty="0"/>
              </a:p>
            </p:txBody>
          </p:sp>
          <p:grpSp>
            <p:nvGrpSpPr>
              <p:cNvPr id="9" name="Groupe 8"/>
              <p:cNvGrpSpPr/>
              <p:nvPr/>
            </p:nvGrpSpPr>
            <p:grpSpPr>
              <a:xfrm>
                <a:off x="1698576" y="332656"/>
                <a:ext cx="4554170" cy="1584176"/>
                <a:chOff x="1698576" y="332656"/>
                <a:chExt cx="4554170" cy="1584176"/>
              </a:xfrm>
            </p:grpSpPr>
            <p:grpSp>
              <p:nvGrpSpPr>
                <p:cNvPr id="10" name="Group 27"/>
                <p:cNvGrpSpPr>
                  <a:grpSpLocks/>
                </p:cNvGrpSpPr>
                <p:nvPr/>
              </p:nvGrpSpPr>
              <p:grpSpPr bwMode="auto">
                <a:xfrm>
                  <a:off x="1979712" y="332656"/>
                  <a:ext cx="3816424" cy="1584176"/>
                  <a:chOff x="1604" y="4579"/>
                  <a:chExt cx="4875" cy="1875"/>
                </a:xfrm>
              </p:grpSpPr>
              <p:sp>
                <p:nvSpPr>
                  <p:cNvPr id="14" name="Line 28"/>
                  <p:cNvSpPr>
                    <a:spLocks noChangeShapeType="1"/>
                  </p:cNvSpPr>
                  <p:nvPr/>
                </p:nvSpPr>
                <p:spPr bwMode="auto">
                  <a:xfrm>
                    <a:off x="3389" y="5449"/>
                    <a:ext cx="0" cy="6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15" name="Group 29"/>
                  <p:cNvGrpSpPr>
                    <a:grpSpLocks/>
                  </p:cNvGrpSpPr>
                  <p:nvPr/>
                </p:nvGrpSpPr>
                <p:grpSpPr bwMode="auto">
                  <a:xfrm>
                    <a:off x="1604" y="4579"/>
                    <a:ext cx="4875" cy="1875"/>
                    <a:chOff x="1604" y="4579"/>
                    <a:chExt cx="4875" cy="1875"/>
                  </a:xfrm>
                </p:grpSpPr>
                <p:grpSp>
                  <p:nvGrpSpPr>
                    <p:cNvPr id="16" name="Group 30"/>
                    <p:cNvGrpSpPr>
                      <a:grpSpLocks/>
                    </p:cNvGrpSpPr>
                    <p:nvPr/>
                  </p:nvGrpSpPr>
                  <p:grpSpPr bwMode="auto">
                    <a:xfrm>
                      <a:off x="1604" y="4579"/>
                      <a:ext cx="4860" cy="1875"/>
                      <a:chOff x="1604" y="4579"/>
                      <a:chExt cx="4860" cy="1875"/>
                    </a:xfrm>
                  </p:grpSpPr>
                  <p:sp>
                    <p:nvSpPr>
                      <p:cNvPr id="18" name="Line 31"/>
                      <p:cNvSpPr>
                        <a:spLocks noChangeShapeType="1"/>
                      </p:cNvSpPr>
                      <p:nvPr/>
                    </p:nvSpPr>
                    <p:spPr bwMode="auto">
                      <a:xfrm flipV="1">
                        <a:off x="1604" y="5440"/>
                        <a:ext cx="48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 name="Line 32"/>
                      <p:cNvSpPr>
                        <a:spLocks noChangeShapeType="1"/>
                      </p:cNvSpPr>
                      <p:nvPr/>
                    </p:nvSpPr>
                    <p:spPr bwMode="auto">
                      <a:xfrm>
                        <a:off x="6464" y="4579"/>
                        <a:ext cx="0" cy="18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 name="Line 33"/>
                      <p:cNvSpPr>
                        <a:spLocks noChangeShapeType="1"/>
                      </p:cNvSpPr>
                      <p:nvPr/>
                    </p:nvSpPr>
                    <p:spPr bwMode="auto">
                      <a:xfrm flipV="1">
                        <a:off x="1604" y="5097"/>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 name="Line 34"/>
                      <p:cNvSpPr>
                        <a:spLocks noChangeShapeType="1"/>
                      </p:cNvSpPr>
                      <p:nvPr/>
                    </p:nvSpPr>
                    <p:spPr bwMode="auto">
                      <a:xfrm flipV="1">
                        <a:off x="3389" y="4708"/>
                        <a:ext cx="0" cy="79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 name="Line 35"/>
                      <p:cNvSpPr>
                        <a:spLocks noChangeShapeType="1"/>
                      </p:cNvSpPr>
                      <p:nvPr/>
                    </p:nvSpPr>
                    <p:spPr bwMode="auto">
                      <a:xfrm>
                        <a:off x="1634" y="5127"/>
                        <a:ext cx="177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Line 36"/>
                      <p:cNvSpPr>
                        <a:spLocks noChangeShapeType="1"/>
                      </p:cNvSpPr>
                      <p:nvPr/>
                    </p:nvSpPr>
                    <p:spPr bwMode="auto">
                      <a:xfrm>
                        <a:off x="1634" y="5142"/>
                        <a:ext cx="4830" cy="88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17" name="Line 37"/>
                    <p:cNvSpPr>
                      <a:spLocks noChangeShapeType="1"/>
                    </p:cNvSpPr>
                    <p:nvPr/>
                  </p:nvSpPr>
                  <p:spPr bwMode="auto">
                    <a:xfrm>
                      <a:off x="3389" y="5127"/>
                      <a:ext cx="309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sp>
              <p:nvSpPr>
                <p:cNvPr id="11" name="ZoneTexte 10"/>
                <p:cNvSpPr txBox="1"/>
                <p:nvPr/>
              </p:nvSpPr>
              <p:spPr>
                <a:xfrm>
                  <a:off x="1698576" y="997530"/>
                  <a:ext cx="432048" cy="369332"/>
                </a:xfrm>
                <a:prstGeom prst="rect">
                  <a:avLst/>
                </a:prstGeom>
                <a:noFill/>
              </p:spPr>
              <p:txBody>
                <a:bodyPr wrap="square" rtlCol="0">
                  <a:spAutoFit/>
                </a:bodyPr>
                <a:lstStyle/>
                <a:p>
                  <a:r>
                    <a:rPr lang="fr-FR" dirty="0" smtClean="0"/>
                    <a:t>A</a:t>
                  </a:r>
                  <a:endParaRPr lang="fr-FR" dirty="0"/>
                </a:p>
              </p:txBody>
            </p:sp>
            <p:sp>
              <p:nvSpPr>
                <p:cNvPr id="12" name="ZoneTexte 11"/>
                <p:cNvSpPr txBox="1"/>
                <p:nvPr/>
              </p:nvSpPr>
              <p:spPr>
                <a:xfrm>
                  <a:off x="1698576" y="548680"/>
                  <a:ext cx="366936" cy="369332"/>
                </a:xfrm>
                <a:prstGeom prst="rect">
                  <a:avLst/>
                </a:prstGeom>
                <a:noFill/>
              </p:spPr>
              <p:txBody>
                <a:bodyPr wrap="square" rtlCol="0">
                  <a:spAutoFit/>
                </a:bodyPr>
                <a:lstStyle/>
                <a:p>
                  <a:r>
                    <a:rPr lang="fr-FR" dirty="0" smtClean="0"/>
                    <a:t>B</a:t>
                  </a:r>
                  <a:endParaRPr lang="fr-FR" dirty="0"/>
                </a:p>
              </p:txBody>
            </p:sp>
            <p:sp>
              <p:nvSpPr>
                <p:cNvPr id="13" name="ZoneTexte 12"/>
                <p:cNvSpPr txBox="1"/>
                <p:nvPr/>
              </p:nvSpPr>
              <p:spPr>
                <a:xfrm>
                  <a:off x="5796136" y="1387198"/>
                  <a:ext cx="456610" cy="369332"/>
                </a:xfrm>
                <a:prstGeom prst="rect">
                  <a:avLst/>
                </a:prstGeom>
                <a:noFill/>
              </p:spPr>
              <p:txBody>
                <a:bodyPr wrap="square" rtlCol="0">
                  <a:spAutoFit/>
                </a:bodyPr>
                <a:lstStyle/>
                <a:p>
                  <a:r>
                    <a:rPr lang="fr-FR" dirty="0" smtClean="0"/>
                    <a:t>B’</a:t>
                  </a:r>
                  <a:endParaRPr lang="fr-FR" dirty="0"/>
                </a:p>
              </p:txBody>
            </p:sp>
          </p:grpSp>
        </p:grpSp>
        <p:sp>
          <p:nvSpPr>
            <p:cNvPr id="6" name="ZoneTexte 5"/>
            <p:cNvSpPr txBox="1"/>
            <p:nvPr/>
          </p:nvSpPr>
          <p:spPr>
            <a:xfrm>
              <a:off x="2987824" y="242552"/>
              <a:ext cx="576064" cy="369332"/>
            </a:xfrm>
            <a:prstGeom prst="rect">
              <a:avLst/>
            </a:prstGeom>
            <a:noFill/>
          </p:spPr>
          <p:txBody>
            <a:bodyPr wrap="square" rtlCol="0">
              <a:spAutoFit/>
            </a:bodyPr>
            <a:lstStyle/>
            <a:p>
              <a:r>
                <a:rPr lang="fr-FR" dirty="0" smtClean="0"/>
                <a:t>(L)</a:t>
              </a:r>
              <a:endParaRPr lang="fr-FR" dirty="0"/>
            </a:p>
          </p:txBody>
        </p:sp>
        <p:sp>
          <p:nvSpPr>
            <p:cNvPr id="7" name="ZoneTexte 6"/>
            <p:cNvSpPr txBox="1"/>
            <p:nvPr/>
          </p:nvSpPr>
          <p:spPr>
            <a:xfrm>
              <a:off x="5410353" y="149019"/>
              <a:ext cx="504056" cy="369332"/>
            </a:xfrm>
            <a:prstGeom prst="rect">
              <a:avLst/>
            </a:prstGeom>
            <a:noFill/>
          </p:spPr>
          <p:txBody>
            <a:bodyPr wrap="square" rtlCol="0">
              <a:spAutoFit/>
            </a:bodyPr>
            <a:lstStyle/>
            <a:p>
              <a:r>
                <a:rPr lang="fr-FR" dirty="0" smtClean="0"/>
                <a:t>(E)</a:t>
              </a:r>
              <a:endParaRPr lang="fr-FR" dirty="0"/>
            </a:p>
          </p:txBody>
        </p:sp>
      </p:grpSp>
      <p:sp>
        <p:nvSpPr>
          <p:cNvPr id="24" name="Rectangle 23"/>
          <p:cNvSpPr/>
          <p:nvPr/>
        </p:nvSpPr>
        <p:spPr>
          <a:xfrm>
            <a:off x="147326" y="3284984"/>
            <a:ext cx="8889170" cy="3308598"/>
          </a:xfrm>
          <a:prstGeom prst="rect">
            <a:avLst/>
          </a:prstGeom>
        </p:spPr>
        <p:txBody>
          <a:bodyPr wrap="square">
            <a:spAutoFit/>
          </a:bodyPr>
          <a:lstStyle/>
          <a:p>
            <a:pPr lvl="0" algn="just" eaLnBrk="0" fontAlgn="base" hangingPunct="0">
              <a:spcBef>
                <a:spcPct val="0"/>
              </a:spcBef>
              <a:spcAft>
                <a:spcPct val="0"/>
              </a:spcAft>
            </a:pPr>
            <a:r>
              <a:rPr lang="fr-FR" altLang="zh-CN" sz="2000" dirty="0">
                <a:ea typeface="SimSun" pitchFamily="2" charset="-122"/>
                <a:cs typeface="Times New Roman" panose="02020603050405020304" pitchFamily="18" charset="0"/>
              </a:rPr>
              <a:t>On retire l’écran. </a:t>
            </a:r>
            <a:r>
              <a:rPr lang="fr-FR" altLang="zh-CN" sz="2000" dirty="0" smtClean="0">
                <a:ea typeface="SimSun" pitchFamily="2" charset="-122"/>
                <a:cs typeface="Times New Roman" panose="02020603050405020304" pitchFamily="18" charset="0"/>
              </a:rPr>
              <a:t>Peut-on voir l’image et où faut-il placer l’œil pour cela</a:t>
            </a:r>
            <a:r>
              <a:rPr lang="fr-FR" altLang="zh-CN" sz="2000" dirty="0">
                <a:ea typeface="SimSun" pitchFamily="2" charset="-122"/>
                <a:cs typeface="Times New Roman" panose="02020603050405020304" pitchFamily="18" charset="0"/>
              </a:rPr>
              <a:t> ? </a:t>
            </a:r>
            <a:endParaRPr lang="fr-FR" altLang="zh-CN" sz="1200" dirty="0">
              <a:ea typeface="SimSun" pitchFamily="2" charset="-122"/>
              <a:cs typeface="Times New Roman" panose="02020603050405020304" pitchFamily="18" charset="0"/>
            </a:endParaRPr>
          </a:p>
          <a:p>
            <a:pPr algn="just" eaLnBrk="0" fontAlgn="base" hangingPunct="0">
              <a:spcBef>
                <a:spcPct val="0"/>
              </a:spcBef>
              <a:spcAft>
                <a:spcPct val="0"/>
              </a:spcAft>
            </a:pPr>
            <a:endParaRPr lang="fr-FR" altLang="zh-CN" sz="1100" dirty="0">
              <a:ea typeface="SimSun" pitchFamily="2" charset="-122"/>
              <a:cs typeface="Times New Roman" panose="02020603050405020304" pitchFamily="18" charset="0"/>
            </a:endParaRPr>
          </a:p>
          <a:p>
            <a:pPr lvl="0" algn="just" eaLnBrk="0" fontAlgn="base" hangingPunct="0">
              <a:spcBef>
                <a:spcPct val="0"/>
              </a:spcBef>
              <a:spcAft>
                <a:spcPct val="0"/>
              </a:spcAft>
            </a:pPr>
            <a:r>
              <a:rPr lang="fr-FR" altLang="zh-CN" sz="2000" dirty="0" smtClean="0">
                <a:ea typeface="SimSun" pitchFamily="2" charset="-122"/>
                <a:cs typeface="Times New Roman" panose="02020603050405020304" pitchFamily="18" charset="0"/>
              </a:rPr>
              <a:t>Pour de nombreux étudiants </a:t>
            </a:r>
            <a:r>
              <a:rPr lang="fr-FR" altLang="zh-CN" sz="2000" dirty="0">
                <a:ea typeface="SimSun" pitchFamily="2" charset="-122"/>
                <a:cs typeface="Times New Roman" panose="02020603050405020304" pitchFamily="18" charset="0"/>
              </a:rPr>
              <a:t>o</a:t>
            </a:r>
            <a:r>
              <a:rPr lang="fr-FR" altLang="zh-CN" sz="2000" dirty="0" smtClean="0">
                <a:ea typeface="SimSun" pitchFamily="2" charset="-122"/>
                <a:cs typeface="Times New Roman" panose="02020603050405020304" pitchFamily="18" charset="0"/>
              </a:rPr>
              <a:t>n ne peut pas voir l’image sans écran : </a:t>
            </a:r>
          </a:p>
          <a:p>
            <a:pPr algn="just"/>
            <a:r>
              <a:rPr lang="fr-FR" sz="2000" i="1" dirty="0" smtClean="0"/>
              <a:t>« L’image </a:t>
            </a:r>
            <a:r>
              <a:rPr lang="fr-FR" sz="2000" i="1" dirty="0"/>
              <a:t>est rejetée à l’infini, il faut un dispositif pour matérialiser </a:t>
            </a:r>
            <a:r>
              <a:rPr lang="fr-FR" sz="2000" i="1" dirty="0" smtClean="0"/>
              <a:t>l’image »</a:t>
            </a:r>
            <a:endParaRPr lang="fr-FR" sz="2000" dirty="0"/>
          </a:p>
          <a:p>
            <a:pPr algn="just"/>
            <a:r>
              <a:rPr lang="fr-FR" sz="2000" i="1" dirty="0" smtClean="0"/>
              <a:t>« Il </a:t>
            </a:r>
            <a:r>
              <a:rPr lang="fr-FR" sz="2000" i="1" dirty="0"/>
              <a:t>faut un endroit pour former </a:t>
            </a:r>
            <a:r>
              <a:rPr lang="fr-FR" sz="2000" i="1" dirty="0" smtClean="0"/>
              <a:t>l’image »</a:t>
            </a:r>
          </a:p>
          <a:p>
            <a:pPr algn="just"/>
            <a:endParaRPr lang="fr-FR" altLang="fr-FR" sz="1000" dirty="0"/>
          </a:p>
          <a:p>
            <a:pPr algn="just">
              <a:spcBef>
                <a:spcPct val="50000"/>
              </a:spcBef>
            </a:pPr>
            <a:r>
              <a:rPr lang="fr-FR" altLang="fr-FR" sz="2000" b="1" dirty="0" smtClean="0"/>
              <a:t>L’image</a:t>
            </a:r>
            <a:r>
              <a:rPr lang="fr-FR" altLang="fr-FR" sz="2000" b="1" dirty="0"/>
              <a:t> </a:t>
            </a:r>
            <a:r>
              <a:rPr lang="fr-FR" altLang="fr-FR" sz="2000" b="1" dirty="0" smtClean="0"/>
              <a:t>est considérée comme un objet matériel : elle est formée </a:t>
            </a:r>
            <a:r>
              <a:rPr lang="fr-FR" altLang="fr-FR" sz="2000" b="1" dirty="0"/>
              <a:t>dès le </a:t>
            </a:r>
            <a:r>
              <a:rPr lang="fr-FR" altLang="fr-FR" sz="2000" b="1" dirty="0" smtClean="0"/>
              <a:t>départ, </a:t>
            </a:r>
            <a:r>
              <a:rPr lang="fr-FR" altLang="fr-FR" sz="2000" b="1" dirty="0"/>
              <a:t>se promène d’un bloc, </a:t>
            </a:r>
            <a:r>
              <a:rPr lang="fr-FR" altLang="fr-FR" sz="2000" b="1" dirty="0" smtClean="0"/>
              <a:t>et </a:t>
            </a:r>
            <a:r>
              <a:rPr lang="fr-FR" sz="2000" b="1" dirty="0" smtClean="0"/>
              <a:t>il </a:t>
            </a:r>
            <a:r>
              <a:rPr lang="fr-FR" sz="2000" b="1" dirty="0"/>
              <a:t>peut </a:t>
            </a:r>
            <a:r>
              <a:rPr lang="fr-FR" sz="2000" b="1" dirty="0" smtClean="0"/>
              <a:t>lui arriver </a:t>
            </a:r>
            <a:r>
              <a:rPr lang="fr-FR" sz="2000" b="1" dirty="0"/>
              <a:t>des aventures en </a:t>
            </a:r>
            <a:r>
              <a:rPr lang="fr-FR" sz="2000" b="1" dirty="0" smtClean="0"/>
              <a:t>chemin</a:t>
            </a:r>
            <a:r>
              <a:rPr lang="fr-FR" altLang="fr-FR" sz="2000" b="1" dirty="0" smtClean="0"/>
              <a:t>.</a:t>
            </a:r>
            <a:endParaRPr lang="fr-FR" altLang="fr-FR" sz="2000" b="1" dirty="0"/>
          </a:p>
          <a:p>
            <a:pPr algn="just"/>
            <a:endParaRPr lang="fr-FR" dirty="0">
              <a:solidFill>
                <a:srgbClr val="FF0000"/>
              </a:solidFill>
            </a:endParaRPr>
          </a:p>
        </p:txBody>
      </p:sp>
    </p:spTree>
    <p:extLst>
      <p:ext uri="{BB962C8B-B14F-4D97-AF65-F5344CB8AC3E}">
        <p14:creationId xmlns:p14="http://schemas.microsoft.com/office/powerpoint/2010/main" val="23536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675944"/>
            <a:ext cx="6984776" cy="400110"/>
          </a:xfrm>
          <a:prstGeom prst="rect">
            <a:avLst/>
          </a:prstGeom>
          <a:noFill/>
        </p:spPr>
        <p:txBody>
          <a:bodyPr wrap="square" rtlCol="0">
            <a:spAutoFit/>
          </a:bodyPr>
          <a:lstStyle/>
          <a:p>
            <a:r>
              <a:rPr lang="fr-FR" sz="2000" b="1" dirty="0" smtClean="0">
                <a:solidFill>
                  <a:schemeClr val="tx2"/>
                </a:solidFill>
              </a:rPr>
              <a:t>ELECTRICITE </a:t>
            </a:r>
            <a:r>
              <a:rPr lang="fr-FR" sz="2000" dirty="0" smtClean="0">
                <a:solidFill>
                  <a:schemeClr val="tx2"/>
                </a:solidFill>
              </a:rPr>
              <a:t>(</a:t>
            </a:r>
            <a:r>
              <a:rPr lang="fr-FR" sz="2000" dirty="0" err="1" smtClean="0">
                <a:solidFill>
                  <a:schemeClr val="tx2"/>
                </a:solidFill>
              </a:rPr>
              <a:t>Closset</a:t>
            </a:r>
            <a:r>
              <a:rPr lang="fr-FR" sz="2000" dirty="0" smtClean="0">
                <a:solidFill>
                  <a:schemeClr val="tx2"/>
                </a:solidFill>
              </a:rPr>
              <a:t>, </a:t>
            </a:r>
            <a:r>
              <a:rPr lang="fr-FR" sz="2000" dirty="0" err="1" smtClean="0">
                <a:solidFill>
                  <a:schemeClr val="tx2"/>
                </a:solidFill>
              </a:rPr>
              <a:t>Viennot</a:t>
            </a:r>
            <a:r>
              <a:rPr lang="fr-FR" sz="2000" dirty="0" smtClean="0">
                <a:solidFill>
                  <a:schemeClr val="tx2"/>
                </a:solidFill>
              </a:rPr>
              <a:t>)</a:t>
            </a:r>
          </a:p>
        </p:txBody>
      </p:sp>
      <p:pic>
        <p:nvPicPr>
          <p:cNvPr id="3" name="Picture 2" descr="C:\Documents and Settings\munier\Bureau\conceptions, modélisation et interdidactique\raisonnements\elec\elec 9.jpg"/>
          <p:cNvPicPr>
            <a:picLocks noChangeAspect="1" noChangeArrowheads="1"/>
          </p:cNvPicPr>
          <p:nvPr/>
        </p:nvPicPr>
        <p:blipFill rotWithShape="1">
          <a:blip r:embed="rId3">
            <a:extLst>
              <a:ext uri="{28A0092B-C50C-407E-A947-70E740481C1C}">
                <a14:useLocalDpi xmlns:a14="http://schemas.microsoft.com/office/drawing/2010/main" val="0"/>
              </a:ext>
            </a:extLst>
          </a:blip>
          <a:srcRect l="29806" t="14590" r="19837" b="68631"/>
          <a:stretch/>
        </p:blipFill>
        <p:spPr bwMode="auto">
          <a:xfrm>
            <a:off x="2123728" y="2352417"/>
            <a:ext cx="3794077" cy="1787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386590" y="1189932"/>
            <a:ext cx="8568952" cy="1154162"/>
          </a:xfrm>
          <a:prstGeom prst="rect">
            <a:avLst/>
          </a:prstGeom>
          <a:noFill/>
        </p:spPr>
        <p:txBody>
          <a:bodyPr wrap="square" rtlCol="0">
            <a:spAutoFit/>
          </a:bodyPr>
          <a:lstStyle/>
          <a:p>
            <a:r>
              <a:rPr lang="fr-FR" sz="2000" dirty="0" smtClean="0"/>
              <a:t>On considère un circuit série composé d’un générateur de tension continue et d’une résistance R entourée de deux ampoules identiques L1 et L2.</a:t>
            </a:r>
          </a:p>
          <a:p>
            <a:endParaRPr lang="fr-FR" sz="900" dirty="0"/>
          </a:p>
          <a:p>
            <a:r>
              <a:rPr lang="fr-FR" sz="2000" dirty="0" smtClean="0"/>
              <a:t>L’ampoule 1 brille-t-elle aussi fort, moins fort ou plus fort que l’ampoule 2</a:t>
            </a:r>
            <a:endParaRPr lang="fr-FR" sz="2000" dirty="0"/>
          </a:p>
        </p:txBody>
      </p:sp>
      <p:graphicFrame>
        <p:nvGraphicFramePr>
          <p:cNvPr id="6" name="Tableau 5"/>
          <p:cNvGraphicFramePr>
            <a:graphicFrameLocks noGrp="1"/>
          </p:cNvGraphicFramePr>
          <p:nvPr>
            <p:extLst>
              <p:ext uri="{D42A27DB-BD31-4B8C-83A1-F6EECF244321}">
                <p14:modId xmlns:p14="http://schemas.microsoft.com/office/powerpoint/2010/main" val="4238137423"/>
              </p:ext>
            </p:extLst>
          </p:nvPr>
        </p:nvGraphicFramePr>
        <p:xfrm>
          <a:off x="602614" y="4140274"/>
          <a:ext cx="8136904" cy="1564640"/>
        </p:xfrm>
        <a:graphic>
          <a:graphicData uri="http://schemas.openxmlformats.org/drawingml/2006/table">
            <a:tbl>
              <a:tblPr firstRow="1" bandRow="1">
                <a:tableStyleId>{5C22544A-7EE6-4342-B048-85BDC9FD1C3A}</a:tableStyleId>
              </a:tblPr>
              <a:tblGrid>
                <a:gridCol w="2219908"/>
                <a:gridCol w="1956556"/>
                <a:gridCol w="2016224"/>
                <a:gridCol w="1944216"/>
              </a:tblGrid>
              <a:tr h="370840">
                <a:tc>
                  <a:txBody>
                    <a:bodyPr/>
                    <a:lstStyle/>
                    <a:p>
                      <a:endParaRPr lang="fr-FR" dirty="0"/>
                    </a:p>
                  </a:txBody>
                  <a:tcPr/>
                </a:tc>
                <a:tc>
                  <a:txBody>
                    <a:bodyPr/>
                    <a:lstStyle/>
                    <a:p>
                      <a:r>
                        <a:rPr lang="fr-FR" sz="1600" dirty="0" smtClean="0"/>
                        <a:t>Fin d’enseignement secondaire</a:t>
                      </a:r>
                      <a:endParaRPr lang="fr-FR" sz="1600" dirty="0"/>
                    </a:p>
                  </a:txBody>
                  <a:tcPr/>
                </a:tc>
                <a:tc>
                  <a:txBody>
                    <a:bodyPr/>
                    <a:lstStyle/>
                    <a:p>
                      <a:r>
                        <a:rPr lang="fr-FR" sz="1600" dirty="0" smtClean="0"/>
                        <a:t>1ère année d ’Université</a:t>
                      </a:r>
                      <a:endParaRPr lang="fr-FR" sz="1600" dirty="0"/>
                    </a:p>
                  </a:txBody>
                  <a:tcPr/>
                </a:tc>
                <a:tc>
                  <a:txBody>
                    <a:bodyPr/>
                    <a:lstStyle/>
                    <a:p>
                      <a:r>
                        <a:rPr lang="fr-FR" sz="1600" dirty="0" smtClean="0"/>
                        <a:t> 2 à 4 ans d’enseignement supérieur</a:t>
                      </a:r>
                      <a:endParaRPr lang="fr-FR" sz="1600" dirty="0"/>
                    </a:p>
                  </a:txBody>
                  <a:tcPr/>
                </a:tc>
              </a:tr>
              <a:tr h="370840">
                <a:tc>
                  <a:txBody>
                    <a:bodyPr/>
                    <a:lstStyle/>
                    <a:p>
                      <a:r>
                        <a:rPr lang="fr-FR" dirty="0" smtClean="0"/>
                        <a:t>L1 aussi fort que</a:t>
                      </a:r>
                      <a:r>
                        <a:rPr lang="fr-FR" baseline="0" dirty="0" smtClean="0"/>
                        <a:t> L2</a:t>
                      </a:r>
                      <a:endParaRPr lang="fr-FR" dirty="0"/>
                    </a:p>
                  </a:txBody>
                  <a:tcPr/>
                </a:tc>
                <a:tc>
                  <a:txBody>
                    <a:bodyPr/>
                    <a:lstStyle/>
                    <a:p>
                      <a:r>
                        <a:rPr lang="fr-FR" dirty="0" smtClean="0"/>
                        <a:t>20%</a:t>
                      </a:r>
                      <a:endParaRPr lang="fr-FR" dirty="0"/>
                    </a:p>
                  </a:txBody>
                  <a:tcPr/>
                </a:tc>
                <a:tc>
                  <a:txBody>
                    <a:bodyPr/>
                    <a:lstStyle/>
                    <a:p>
                      <a:r>
                        <a:rPr lang="fr-FR" dirty="0" smtClean="0"/>
                        <a:t>31%</a:t>
                      </a:r>
                      <a:endParaRPr lang="fr-FR" dirty="0"/>
                    </a:p>
                  </a:txBody>
                  <a:tcPr/>
                </a:tc>
                <a:tc>
                  <a:txBody>
                    <a:bodyPr/>
                    <a:lstStyle/>
                    <a:p>
                      <a:r>
                        <a:rPr lang="fr-FR" dirty="0" smtClean="0"/>
                        <a:t>80%</a:t>
                      </a:r>
                      <a:endParaRPr lang="fr-FR" dirty="0"/>
                    </a:p>
                  </a:txBody>
                  <a:tcPr/>
                </a:tc>
              </a:tr>
              <a:tr h="370840">
                <a:tc>
                  <a:txBody>
                    <a:bodyPr/>
                    <a:lstStyle/>
                    <a:p>
                      <a:r>
                        <a:rPr lang="fr-FR" dirty="0" smtClean="0"/>
                        <a:t>L1 plus fort que L2</a:t>
                      </a:r>
                      <a:endParaRPr lang="fr-FR" dirty="0"/>
                    </a:p>
                  </a:txBody>
                  <a:tcPr/>
                </a:tc>
                <a:tc>
                  <a:txBody>
                    <a:bodyPr/>
                    <a:lstStyle/>
                    <a:p>
                      <a:r>
                        <a:rPr lang="fr-FR" dirty="0" smtClean="0"/>
                        <a:t>52%</a:t>
                      </a:r>
                      <a:endParaRPr lang="fr-FR" dirty="0"/>
                    </a:p>
                  </a:txBody>
                  <a:tcPr/>
                </a:tc>
                <a:tc>
                  <a:txBody>
                    <a:bodyPr/>
                    <a:lstStyle/>
                    <a:p>
                      <a:r>
                        <a:rPr lang="fr-FR" dirty="0" smtClean="0"/>
                        <a:t>52%</a:t>
                      </a:r>
                      <a:endParaRPr lang="fr-FR" dirty="0"/>
                    </a:p>
                  </a:txBody>
                  <a:tcPr/>
                </a:tc>
                <a:tc>
                  <a:txBody>
                    <a:bodyPr/>
                    <a:lstStyle/>
                    <a:p>
                      <a:r>
                        <a:rPr lang="fr-FR" dirty="0" smtClean="0"/>
                        <a:t>10%</a:t>
                      </a:r>
                      <a:endParaRPr lang="fr-FR" dirty="0"/>
                    </a:p>
                  </a:txBody>
                  <a:tcPr/>
                </a:tc>
              </a:tr>
            </a:tbl>
          </a:graphicData>
        </a:graphic>
      </p:graphicFrame>
      <p:sp>
        <p:nvSpPr>
          <p:cNvPr id="5" name="ZoneTexte 4"/>
          <p:cNvSpPr txBox="1"/>
          <p:nvPr/>
        </p:nvSpPr>
        <p:spPr>
          <a:xfrm>
            <a:off x="651673" y="6021288"/>
            <a:ext cx="6192688" cy="400110"/>
          </a:xfrm>
          <a:prstGeom prst="rect">
            <a:avLst/>
          </a:prstGeom>
          <a:noFill/>
        </p:spPr>
        <p:txBody>
          <a:bodyPr wrap="square" rtlCol="0">
            <a:spAutoFit/>
          </a:bodyPr>
          <a:lstStyle/>
          <a:p>
            <a:r>
              <a:rPr lang="fr-FR" sz="2000" dirty="0" smtClean="0"/>
              <a:t>« Usure du courant »</a:t>
            </a:r>
            <a:endParaRPr lang="fr-FR" sz="2000" dirty="0"/>
          </a:p>
        </p:txBody>
      </p:sp>
      <p:sp>
        <p:nvSpPr>
          <p:cNvPr id="7" name="Rectangle à coins arrondis 6"/>
          <p:cNvSpPr/>
          <p:nvPr/>
        </p:nvSpPr>
        <p:spPr>
          <a:xfrm>
            <a:off x="4671066" y="4140274"/>
            <a:ext cx="2173295" cy="159377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3319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4400" y="3429000"/>
            <a:ext cx="3207929" cy="369332"/>
          </a:xfrm>
          <a:prstGeom prst="rect">
            <a:avLst/>
          </a:prstGeom>
        </p:spPr>
        <p:txBody>
          <a:bodyPr wrap="none">
            <a:spAutoFit/>
          </a:bodyPr>
          <a:lstStyle/>
          <a:p>
            <a:r>
              <a:rPr lang="fr-FR" b="1" dirty="0" smtClean="0"/>
              <a:t>Raisonnement </a:t>
            </a:r>
            <a:r>
              <a:rPr lang="fr-FR" b="1" dirty="0"/>
              <a:t>séquentiel</a:t>
            </a:r>
          </a:p>
        </p:txBody>
      </p:sp>
      <p:sp>
        <p:nvSpPr>
          <p:cNvPr id="3" name="ZoneTexte 2"/>
          <p:cNvSpPr txBox="1"/>
          <p:nvPr/>
        </p:nvSpPr>
        <p:spPr>
          <a:xfrm>
            <a:off x="395536" y="3861048"/>
            <a:ext cx="8352928" cy="2246769"/>
          </a:xfrm>
          <a:prstGeom prst="rect">
            <a:avLst/>
          </a:prstGeom>
          <a:noFill/>
        </p:spPr>
        <p:txBody>
          <a:bodyPr wrap="square" rtlCol="0">
            <a:spAutoFit/>
          </a:bodyPr>
          <a:lstStyle/>
          <a:p>
            <a:pPr algn="just"/>
            <a:r>
              <a:rPr lang="en-US" altLang="fr-FR" sz="2000" dirty="0">
                <a:cs typeface="Times New Roman" charset="0"/>
              </a:rPr>
              <a:t>« </a:t>
            </a:r>
            <a:r>
              <a:rPr lang="en-US" altLang="fr-FR" sz="2000" i="1" dirty="0">
                <a:cs typeface="Times New Roman" charset="0"/>
              </a:rPr>
              <a:t>Il </a:t>
            </a:r>
            <a:r>
              <a:rPr lang="en-US" altLang="fr-FR" sz="2000" i="1" dirty="0" err="1">
                <a:cs typeface="Times New Roman" charset="0"/>
              </a:rPr>
              <a:t>existe</a:t>
            </a:r>
            <a:r>
              <a:rPr lang="en-US" altLang="fr-FR" sz="2000" i="1" dirty="0">
                <a:cs typeface="Times New Roman" charset="0"/>
              </a:rPr>
              <a:t> </a:t>
            </a:r>
            <a:r>
              <a:rPr lang="en-US" altLang="fr-FR" sz="2000" i="1" dirty="0" err="1">
                <a:cs typeface="Times New Roman" charset="0"/>
              </a:rPr>
              <a:t>une</a:t>
            </a:r>
            <a:r>
              <a:rPr lang="en-US" altLang="fr-FR" sz="2000" i="1" dirty="0">
                <a:cs typeface="Times New Roman" charset="0"/>
              </a:rPr>
              <a:t> </a:t>
            </a:r>
            <a:r>
              <a:rPr lang="en-US" altLang="fr-FR" sz="2000" i="1" dirty="0" err="1">
                <a:cs typeface="Times New Roman" charset="0"/>
              </a:rPr>
              <a:t>entité</a:t>
            </a:r>
            <a:r>
              <a:rPr lang="en-US" altLang="fr-FR" sz="2000" i="1" dirty="0">
                <a:cs typeface="Times New Roman" charset="0"/>
              </a:rPr>
              <a:t> à </a:t>
            </a:r>
            <a:r>
              <a:rPr lang="en-US" altLang="fr-FR" sz="2000" i="1" dirty="0" err="1">
                <a:cs typeface="Times New Roman" charset="0"/>
              </a:rPr>
              <a:t>dénomination</a:t>
            </a:r>
            <a:r>
              <a:rPr lang="en-US" altLang="fr-FR" sz="2000" i="1" dirty="0">
                <a:cs typeface="Times New Roman" charset="0"/>
              </a:rPr>
              <a:t> variable, le courant </a:t>
            </a:r>
            <a:r>
              <a:rPr lang="en-US" altLang="fr-FR" sz="2000" i="1" dirty="0" err="1">
                <a:cs typeface="Times New Roman" charset="0"/>
              </a:rPr>
              <a:t>ou</a:t>
            </a:r>
            <a:r>
              <a:rPr lang="en-US" altLang="fr-FR" sz="2000" i="1" dirty="0">
                <a:cs typeface="Times New Roman" charset="0"/>
              </a:rPr>
              <a:t> </a:t>
            </a:r>
            <a:r>
              <a:rPr lang="en-US" altLang="fr-FR" sz="2000" i="1" dirty="0" err="1">
                <a:cs typeface="Times New Roman" charset="0"/>
              </a:rPr>
              <a:t>l’électricité</a:t>
            </a:r>
            <a:r>
              <a:rPr lang="en-US" altLang="fr-FR" sz="2000" i="1" dirty="0">
                <a:cs typeface="Times New Roman" charset="0"/>
              </a:rPr>
              <a:t>, </a:t>
            </a:r>
            <a:r>
              <a:rPr lang="en-US" altLang="fr-FR" sz="2000" i="1" dirty="0" err="1">
                <a:cs typeface="Times New Roman" charset="0"/>
              </a:rPr>
              <a:t>ou</a:t>
            </a:r>
            <a:r>
              <a:rPr lang="en-US" altLang="fr-FR" sz="2000" i="1" dirty="0">
                <a:cs typeface="Times New Roman" charset="0"/>
              </a:rPr>
              <a:t> les </a:t>
            </a:r>
            <a:r>
              <a:rPr lang="en-US" altLang="fr-FR" sz="2000" i="1" dirty="0" err="1">
                <a:cs typeface="Times New Roman" charset="0"/>
              </a:rPr>
              <a:t>électrons</a:t>
            </a:r>
            <a:r>
              <a:rPr lang="en-US" altLang="fr-FR" sz="2000" i="1" dirty="0">
                <a:cs typeface="Times New Roman" charset="0"/>
              </a:rPr>
              <a:t>, à </a:t>
            </a:r>
            <a:r>
              <a:rPr lang="en-US" altLang="fr-FR" sz="2000" i="1" dirty="0" err="1">
                <a:cs typeface="Times New Roman" charset="0"/>
              </a:rPr>
              <a:t>laquelle</a:t>
            </a:r>
            <a:r>
              <a:rPr lang="en-US" altLang="fr-FR" sz="2000" i="1" dirty="0">
                <a:cs typeface="Times New Roman" charset="0"/>
              </a:rPr>
              <a:t> on </a:t>
            </a:r>
            <a:r>
              <a:rPr lang="en-US" altLang="fr-FR" sz="2000" i="1" dirty="0" err="1">
                <a:cs typeface="Times New Roman" charset="0"/>
              </a:rPr>
              <a:t>associe</a:t>
            </a:r>
            <a:r>
              <a:rPr lang="en-US" altLang="fr-FR" sz="2000" i="1" dirty="0">
                <a:cs typeface="Times New Roman" charset="0"/>
              </a:rPr>
              <a:t> </a:t>
            </a:r>
            <a:r>
              <a:rPr lang="en-US" altLang="fr-FR" sz="2000" i="1" dirty="0" err="1">
                <a:cs typeface="Times New Roman" charset="0"/>
              </a:rPr>
              <a:t>suivant</a:t>
            </a:r>
            <a:r>
              <a:rPr lang="en-US" altLang="fr-FR" sz="2000" i="1" dirty="0">
                <a:cs typeface="Times New Roman" charset="0"/>
              </a:rPr>
              <a:t> les </a:t>
            </a:r>
            <a:r>
              <a:rPr lang="en-US" altLang="fr-FR" sz="2000" i="1" dirty="0" err="1">
                <a:cs typeface="Times New Roman" charset="0"/>
              </a:rPr>
              <a:t>cas</a:t>
            </a:r>
            <a:r>
              <a:rPr lang="en-US" altLang="fr-FR" sz="2000" i="1" dirty="0">
                <a:cs typeface="Times New Roman" charset="0"/>
              </a:rPr>
              <a:t> des grandeurs </a:t>
            </a:r>
            <a:r>
              <a:rPr lang="en-US" altLang="fr-FR" sz="2000" i="1" dirty="0" err="1">
                <a:cs typeface="Times New Roman" charset="0"/>
              </a:rPr>
              <a:t>telles</a:t>
            </a:r>
            <a:r>
              <a:rPr lang="en-US" altLang="fr-FR" sz="2000" i="1" dirty="0">
                <a:cs typeface="Times New Roman" charset="0"/>
              </a:rPr>
              <a:t> que </a:t>
            </a:r>
            <a:r>
              <a:rPr lang="en-US" altLang="fr-FR" sz="2000" i="1" dirty="0" err="1">
                <a:cs typeface="Times New Roman" charset="0"/>
              </a:rPr>
              <a:t>l’intensité</a:t>
            </a:r>
            <a:r>
              <a:rPr lang="en-US" altLang="fr-FR" sz="2000" i="1" dirty="0">
                <a:cs typeface="Times New Roman" charset="0"/>
              </a:rPr>
              <a:t>, la tension </a:t>
            </a:r>
            <a:r>
              <a:rPr lang="en-US" altLang="fr-FR" sz="2000" i="1" dirty="0" err="1">
                <a:cs typeface="Times New Roman" charset="0"/>
              </a:rPr>
              <a:t>ou</a:t>
            </a:r>
            <a:r>
              <a:rPr lang="en-US" altLang="fr-FR" sz="2000" i="1" dirty="0">
                <a:cs typeface="Times New Roman" charset="0"/>
              </a:rPr>
              <a:t> </a:t>
            </a:r>
            <a:r>
              <a:rPr lang="en-US" altLang="fr-FR" sz="2000" i="1" dirty="0" err="1">
                <a:cs typeface="Times New Roman" charset="0"/>
              </a:rPr>
              <a:t>même</a:t>
            </a:r>
            <a:r>
              <a:rPr lang="en-US" altLang="fr-FR" sz="2000" i="1" dirty="0">
                <a:cs typeface="Times New Roman" charset="0"/>
              </a:rPr>
              <a:t> la phase. Elle sort du </a:t>
            </a:r>
            <a:r>
              <a:rPr lang="en-US" altLang="fr-FR" sz="2000" i="1" dirty="0" err="1">
                <a:cs typeface="Times New Roman" charset="0"/>
              </a:rPr>
              <a:t>générateur</a:t>
            </a:r>
            <a:r>
              <a:rPr lang="en-US" altLang="fr-FR" sz="2000" i="1" dirty="0">
                <a:cs typeface="Times New Roman" charset="0"/>
              </a:rPr>
              <a:t> par </a:t>
            </a:r>
            <a:r>
              <a:rPr lang="en-US" altLang="fr-FR" sz="2000" i="1" dirty="0" err="1">
                <a:cs typeface="Times New Roman" charset="0"/>
              </a:rPr>
              <a:t>une</a:t>
            </a:r>
            <a:r>
              <a:rPr lang="en-US" altLang="fr-FR" sz="2000" i="1" dirty="0">
                <a:cs typeface="Times New Roman" charset="0"/>
              </a:rPr>
              <a:t> de </a:t>
            </a:r>
            <a:r>
              <a:rPr lang="en-US" altLang="fr-FR" sz="2000" i="1" dirty="0" err="1">
                <a:cs typeface="Times New Roman" charset="0"/>
              </a:rPr>
              <a:t>ses</a:t>
            </a:r>
            <a:r>
              <a:rPr lang="en-US" altLang="fr-FR" sz="2000" i="1" dirty="0">
                <a:cs typeface="Times New Roman" charset="0"/>
              </a:rPr>
              <a:t> </a:t>
            </a:r>
            <a:r>
              <a:rPr lang="en-US" altLang="fr-FR" sz="2000" i="1" dirty="0" err="1">
                <a:cs typeface="Times New Roman" charset="0"/>
              </a:rPr>
              <a:t>bornes</a:t>
            </a:r>
            <a:r>
              <a:rPr lang="en-US" altLang="fr-FR" sz="2000" i="1" dirty="0">
                <a:cs typeface="Times New Roman" charset="0"/>
              </a:rPr>
              <a:t> et part à </a:t>
            </a:r>
            <a:r>
              <a:rPr lang="en-US" altLang="fr-FR" sz="2000" i="1" dirty="0" err="1">
                <a:cs typeface="Times New Roman" charset="0"/>
              </a:rPr>
              <a:t>l’aventure</a:t>
            </a:r>
            <a:r>
              <a:rPr lang="en-US" altLang="fr-FR" sz="2000" i="1" dirty="0">
                <a:cs typeface="Times New Roman" charset="0"/>
              </a:rPr>
              <a:t> </a:t>
            </a:r>
            <a:r>
              <a:rPr lang="en-US" altLang="fr-FR" sz="2000" i="1" dirty="0" err="1">
                <a:cs typeface="Times New Roman" charset="0"/>
              </a:rPr>
              <a:t>dans</a:t>
            </a:r>
            <a:r>
              <a:rPr lang="en-US" altLang="fr-FR" sz="2000" i="1" dirty="0">
                <a:cs typeface="Times New Roman" charset="0"/>
              </a:rPr>
              <a:t> le circuit. Elle </a:t>
            </a:r>
            <a:r>
              <a:rPr lang="en-US" altLang="fr-FR" sz="2000" i="1" dirty="0" err="1">
                <a:cs typeface="Times New Roman" charset="0"/>
              </a:rPr>
              <a:t>est</a:t>
            </a:r>
            <a:r>
              <a:rPr lang="en-US" altLang="fr-FR" sz="2000" i="1" dirty="0">
                <a:cs typeface="Times New Roman" charset="0"/>
              </a:rPr>
              <a:t> plus </a:t>
            </a:r>
            <a:r>
              <a:rPr lang="en-US" altLang="fr-FR" sz="2000" i="1" dirty="0" err="1">
                <a:cs typeface="Times New Roman" charset="0"/>
              </a:rPr>
              <a:t>ou</a:t>
            </a:r>
            <a:r>
              <a:rPr lang="en-US" altLang="fr-FR" sz="2000" i="1" dirty="0">
                <a:cs typeface="Times New Roman" charset="0"/>
              </a:rPr>
              <a:t> </a:t>
            </a:r>
            <a:r>
              <a:rPr lang="en-US" altLang="fr-FR" sz="2000" i="1" dirty="0" err="1">
                <a:cs typeface="Times New Roman" charset="0"/>
              </a:rPr>
              <a:t>moins</a:t>
            </a:r>
            <a:r>
              <a:rPr lang="en-US" altLang="fr-FR" sz="2000" i="1" dirty="0">
                <a:cs typeface="Times New Roman" charset="0"/>
              </a:rPr>
              <a:t> </a:t>
            </a:r>
            <a:r>
              <a:rPr lang="en-US" altLang="fr-FR" sz="2000" i="1" dirty="0" err="1">
                <a:cs typeface="Times New Roman" charset="0"/>
              </a:rPr>
              <a:t>affectée</a:t>
            </a:r>
            <a:r>
              <a:rPr lang="en-US" altLang="fr-FR" sz="2000" i="1" dirty="0">
                <a:cs typeface="Times New Roman" charset="0"/>
              </a:rPr>
              <a:t> par le passage de </a:t>
            </a:r>
            <a:r>
              <a:rPr lang="en-US" altLang="fr-FR" sz="2000" i="1" dirty="0" err="1">
                <a:cs typeface="Times New Roman" charset="0"/>
              </a:rPr>
              <a:t>chaque</a:t>
            </a:r>
            <a:r>
              <a:rPr lang="en-US" altLang="fr-FR" sz="2000" i="1" dirty="0">
                <a:cs typeface="Times New Roman" charset="0"/>
              </a:rPr>
              <a:t> </a:t>
            </a:r>
            <a:r>
              <a:rPr lang="en-US" altLang="fr-FR" sz="2000" i="1" dirty="0" err="1">
                <a:cs typeface="Times New Roman" charset="0"/>
              </a:rPr>
              <a:t>dipôle</a:t>
            </a:r>
            <a:r>
              <a:rPr lang="en-US" altLang="fr-FR" sz="2000" i="1" dirty="0">
                <a:cs typeface="Times New Roman" charset="0"/>
              </a:rPr>
              <a:t>, par </a:t>
            </a:r>
            <a:r>
              <a:rPr lang="en-US" altLang="fr-FR" sz="2000" i="1" dirty="0" err="1">
                <a:cs typeface="Times New Roman" charset="0"/>
              </a:rPr>
              <a:t>exemple</a:t>
            </a:r>
            <a:r>
              <a:rPr lang="en-US" altLang="fr-FR" sz="2000" i="1" dirty="0">
                <a:cs typeface="Times New Roman" charset="0"/>
              </a:rPr>
              <a:t> le courant </a:t>
            </a:r>
            <a:r>
              <a:rPr lang="en-US" altLang="fr-FR" sz="2000" i="1" dirty="0" err="1">
                <a:cs typeface="Times New Roman" charset="0"/>
              </a:rPr>
              <a:t>s’use</a:t>
            </a:r>
            <a:r>
              <a:rPr lang="en-US" altLang="fr-FR" sz="2000" i="1" dirty="0">
                <a:cs typeface="Times New Roman" charset="0"/>
              </a:rPr>
              <a:t> </a:t>
            </a:r>
            <a:r>
              <a:rPr lang="en-US" altLang="fr-FR" sz="2000" i="1" dirty="0" err="1">
                <a:cs typeface="Times New Roman" charset="0"/>
              </a:rPr>
              <a:t>dans</a:t>
            </a:r>
            <a:r>
              <a:rPr lang="en-US" altLang="fr-FR" sz="2000" i="1" dirty="0">
                <a:cs typeface="Times New Roman" charset="0"/>
              </a:rPr>
              <a:t> la résistance, </a:t>
            </a:r>
            <a:r>
              <a:rPr lang="en-US" altLang="fr-FR" sz="2000" i="1" dirty="0" err="1">
                <a:cs typeface="Times New Roman" charset="0"/>
              </a:rPr>
              <a:t>il</a:t>
            </a:r>
            <a:r>
              <a:rPr lang="en-US" altLang="fr-FR" sz="2000" i="1" dirty="0">
                <a:cs typeface="Times New Roman" charset="0"/>
              </a:rPr>
              <a:t> </a:t>
            </a:r>
            <a:r>
              <a:rPr lang="en-US" altLang="fr-FR" sz="2000" i="1" dirty="0" err="1">
                <a:cs typeface="Times New Roman" charset="0"/>
              </a:rPr>
              <a:t>est</a:t>
            </a:r>
            <a:r>
              <a:rPr lang="en-US" altLang="fr-FR" sz="2000" i="1" dirty="0">
                <a:cs typeface="Times New Roman" charset="0"/>
              </a:rPr>
              <a:t> </a:t>
            </a:r>
            <a:r>
              <a:rPr lang="en-US" altLang="fr-FR" sz="2000" i="1" dirty="0" err="1">
                <a:cs typeface="Times New Roman" charset="0"/>
              </a:rPr>
              <a:t>redressé</a:t>
            </a:r>
            <a:r>
              <a:rPr lang="en-US" altLang="fr-FR" sz="2000" i="1" dirty="0">
                <a:cs typeface="Times New Roman" charset="0"/>
              </a:rPr>
              <a:t> par la diode </a:t>
            </a:r>
            <a:r>
              <a:rPr lang="en-US" altLang="fr-FR" sz="2000" i="1" dirty="0" err="1">
                <a:cs typeface="Times New Roman" charset="0"/>
              </a:rPr>
              <a:t>mais</a:t>
            </a:r>
            <a:r>
              <a:rPr lang="en-US" altLang="fr-FR" sz="2000" i="1" dirty="0">
                <a:cs typeface="Times New Roman" charset="0"/>
              </a:rPr>
              <a:t> </a:t>
            </a:r>
            <a:r>
              <a:rPr lang="en-US" altLang="fr-FR" sz="2000" i="1" dirty="0" err="1">
                <a:cs typeface="Times New Roman" charset="0"/>
              </a:rPr>
              <a:t>il</a:t>
            </a:r>
            <a:r>
              <a:rPr lang="en-US" altLang="fr-FR" sz="2000" i="1" dirty="0">
                <a:cs typeface="Times New Roman" charset="0"/>
              </a:rPr>
              <a:t> </a:t>
            </a:r>
            <a:r>
              <a:rPr lang="en-US" altLang="fr-FR" sz="2000" i="1" dirty="0" err="1">
                <a:cs typeface="Times New Roman" charset="0"/>
              </a:rPr>
              <a:t>n’y</a:t>
            </a:r>
            <a:r>
              <a:rPr lang="en-US" altLang="fr-FR" sz="2000" i="1" dirty="0">
                <a:cs typeface="Times New Roman" charset="0"/>
              </a:rPr>
              <a:t> a pas de </a:t>
            </a:r>
            <a:r>
              <a:rPr lang="en-US" altLang="fr-FR" sz="2000" i="1" dirty="0" err="1">
                <a:cs typeface="Times New Roman" charset="0"/>
              </a:rPr>
              <a:t>rétroaction</a:t>
            </a:r>
            <a:r>
              <a:rPr lang="en-US" altLang="fr-FR" sz="2000" i="1" dirty="0">
                <a:cs typeface="Times New Roman" charset="0"/>
              </a:rPr>
              <a:t> de </a:t>
            </a:r>
            <a:r>
              <a:rPr lang="en-US" altLang="fr-FR" sz="2000" i="1" dirty="0" err="1">
                <a:cs typeface="Times New Roman" charset="0"/>
              </a:rPr>
              <a:t>l’aval</a:t>
            </a:r>
            <a:r>
              <a:rPr lang="en-US" altLang="fr-FR" sz="2000" i="1" dirty="0">
                <a:cs typeface="Times New Roman" charset="0"/>
              </a:rPr>
              <a:t> sur </a:t>
            </a:r>
            <a:r>
              <a:rPr lang="en-US" altLang="fr-FR" sz="2000" i="1" dirty="0" err="1" smtClean="0">
                <a:cs typeface="Times New Roman" charset="0"/>
              </a:rPr>
              <a:t>l’amont</a:t>
            </a:r>
            <a:r>
              <a:rPr lang="en-US" altLang="fr-FR" sz="2000" i="1" dirty="0" smtClean="0">
                <a:cs typeface="Times New Roman" charset="0"/>
              </a:rPr>
              <a:t>.</a:t>
            </a:r>
            <a:r>
              <a:rPr lang="en-US" altLang="fr-FR" sz="2000" dirty="0" smtClean="0">
                <a:cs typeface="Times New Roman" charset="0"/>
              </a:rPr>
              <a:t>»</a:t>
            </a:r>
            <a:r>
              <a:rPr lang="en-US" altLang="fr-FR" sz="2000" dirty="0"/>
              <a:t> </a:t>
            </a:r>
            <a:r>
              <a:rPr lang="fr-FR" sz="2000" dirty="0" smtClean="0"/>
              <a:t>(</a:t>
            </a:r>
            <a:r>
              <a:rPr lang="fr-FR" sz="2000" dirty="0" err="1" smtClean="0"/>
              <a:t>Viennot</a:t>
            </a:r>
            <a:r>
              <a:rPr lang="fr-FR" sz="2000" dirty="0" smtClean="0"/>
              <a:t>, 1996)</a:t>
            </a:r>
            <a:endParaRPr lang="fr-FR" sz="2000" dirty="0"/>
          </a:p>
        </p:txBody>
      </p:sp>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l="54153" t="77111" r="36248" b="13645"/>
          <a:stretch/>
        </p:blipFill>
        <p:spPr>
          <a:xfrm>
            <a:off x="1538536" y="929856"/>
            <a:ext cx="1890464" cy="1323732"/>
          </a:xfrm>
          <a:prstGeom prst="rect">
            <a:avLst/>
          </a:prstGeom>
        </p:spPr>
      </p:pic>
      <p:pic>
        <p:nvPicPr>
          <p:cNvPr id="8" name="Image 7"/>
          <p:cNvPicPr>
            <a:picLocks noChangeAspect="1"/>
          </p:cNvPicPr>
          <p:nvPr/>
        </p:nvPicPr>
        <p:blipFill rotWithShape="1">
          <a:blip r:embed="rId3" cstate="print">
            <a:extLst>
              <a:ext uri="{28A0092B-C50C-407E-A947-70E740481C1C}">
                <a14:useLocalDpi xmlns:a14="http://schemas.microsoft.com/office/drawing/2010/main" val="0"/>
              </a:ext>
            </a:extLst>
          </a:blip>
          <a:srcRect l="53709" t="45826" r="36161" b="43774"/>
          <a:stretch/>
        </p:blipFill>
        <p:spPr>
          <a:xfrm>
            <a:off x="5486822" y="847048"/>
            <a:ext cx="1994942" cy="1489348"/>
          </a:xfrm>
          <a:prstGeom prst="rect">
            <a:avLst/>
          </a:prstGeom>
        </p:spPr>
      </p:pic>
      <p:sp>
        <p:nvSpPr>
          <p:cNvPr id="9" name="ZoneTexte 8"/>
          <p:cNvSpPr txBox="1"/>
          <p:nvPr/>
        </p:nvSpPr>
        <p:spPr>
          <a:xfrm>
            <a:off x="899592" y="2243158"/>
            <a:ext cx="3888432" cy="923330"/>
          </a:xfrm>
          <a:prstGeom prst="rect">
            <a:avLst/>
          </a:prstGeom>
          <a:noFill/>
        </p:spPr>
        <p:txBody>
          <a:bodyPr wrap="square" rtlCol="0">
            <a:spAutoFit/>
          </a:bodyPr>
          <a:lstStyle/>
          <a:p>
            <a:r>
              <a:rPr lang="fr-FR" dirty="0" smtClean="0"/>
              <a:t>La tension aux bornes de R2 est déphasée par rapport à celle qui existe aux bornes de R1</a:t>
            </a:r>
            <a:endParaRPr lang="fr-FR" dirty="0"/>
          </a:p>
        </p:txBody>
      </p:sp>
      <p:sp>
        <p:nvSpPr>
          <p:cNvPr id="10" name="ZoneTexte 9"/>
          <p:cNvSpPr txBox="1"/>
          <p:nvPr/>
        </p:nvSpPr>
        <p:spPr>
          <a:xfrm>
            <a:off x="5220072" y="2341136"/>
            <a:ext cx="3312368" cy="646331"/>
          </a:xfrm>
          <a:prstGeom prst="rect">
            <a:avLst/>
          </a:prstGeom>
          <a:noFill/>
        </p:spPr>
        <p:txBody>
          <a:bodyPr wrap="square" rtlCol="0">
            <a:spAutoFit/>
          </a:bodyPr>
          <a:lstStyle/>
          <a:p>
            <a:r>
              <a:rPr lang="fr-FR" dirty="0" smtClean="0"/>
              <a:t>La deuxième capacité se charge moins vite</a:t>
            </a:r>
            <a:endParaRPr lang="fr-FR" dirty="0"/>
          </a:p>
        </p:txBody>
      </p:sp>
      <p:sp>
        <p:nvSpPr>
          <p:cNvPr id="11" name="ZoneTexte 10"/>
          <p:cNvSpPr txBox="1"/>
          <p:nvPr/>
        </p:nvSpPr>
        <p:spPr>
          <a:xfrm>
            <a:off x="6454457" y="2965034"/>
            <a:ext cx="1935270" cy="369332"/>
          </a:xfrm>
          <a:prstGeom prst="rect">
            <a:avLst/>
          </a:prstGeom>
          <a:noFill/>
        </p:spPr>
        <p:txBody>
          <a:bodyPr wrap="square" rtlCol="0">
            <a:spAutoFit/>
          </a:bodyPr>
          <a:lstStyle/>
          <a:p>
            <a:r>
              <a:rPr lang="fr-FR" dirty="0" err="1" smtClean="0"/>
              <a:t>Closset</a:t>
            </a:r>
            <a:r>
              <a:rPr lang="fr-FR" dirty="0" smtClean="0"/>
              <a:t>, 1983</a:t>
            </a:r>
            <a:endParaRPr lang="fr-FR" dirty="0"/>
          </a:p>
        </p:txBody>
      </p:sp>
    </p:spTree>
    <p:extLst>
      <p:ext uri="{BB962C8B-B14F-4D97-AF65-F5344CB8AC3E}">
        <p14:creationId xmlns:p14="http://schemas.microsoft.com/office/powerpoint/2010/main" val="211976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in">
  <a:themeElements>
    <a:clrScheme name="Urbai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i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i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1990</TotalTime>
  <Words>2341</Words>
  <Application>Microsoft Office PowerPoint</Application>
  <PresentationFormat>Affichage à l'écran (4:3)</PresentationFormat>
  <Paragraphs>509</Paragraphs>
  <Slides>33</Slides>
  <Notes>30</Notes>
  <HiddenSlides>0</HiddenSlides>
  <MMClips>0</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Urbain</vt:lpstr>
      <vt:lpstr>Enseigner la physique à partir des conceptions des étudiants</vt:lpstr>
      <vt:lpstr>Présentation PowerPoint</vt:lpstr>
      <vt:lpstr>Présentation PowerPoint</vt:lpstr>
      <vt:lpstr>Quelques conceptions dans différents domaines de la physique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Des pistes pour la prise en compte des conceptions et raisonnements</vt:lpstr>
      <vt:lpstr>Des pistes pour la prise en compte des conceptions et raisonnements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Enseigner la physique à partir des conceptions des étudiants</dc:title>
  <dc:creator>Valerie</dc:creator>
  <cp:lastModifiedBy>Valerie</cp:lastModifiedBy>
  <cp:revision>194</cp:revision>
  <dcterms:created xsi:type="dcterms:W3CDTF">2015-06-23T11:12:17Z</dcterms:created>
  <dcterms:modified xsi:type="dcterms:W3CDTF">2015-07-06T23:03:15Z</dcterms:modified>
</cp:coreProperties>
</file>