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8" r:id="rId2"/>
    <p:sldId id="277" r:id="rId3"/>
    <p:sldId id="265" r:id="rId4"/>
    <p:sldId id="276" r:id="rId5"/>
    <p:sldId id="279" r:id="rId6"/>
    <p:sldId id="269" r:id="rId7"/>
    <p:sldId id="267" r:id="rId8"/>
    <p:sldId id="268" r:id="rId9"/>
    <p:sldId id="280" r:id="rId10"/>
    <p:sldId id="266" r:id="rId11"/>
    <p:sldId id="278" r:id="rId12"/>
    <p:sldId id="270" r:id="rId13"/>
    <p:sldId id="271" r:id="rId14"/>
    <p:sldId id="272" r:id="rId15"/>
    <p:sldId id="273" r:id="rId16"/>
    <p:sldId id="274" r:id="rId17"/>
    <p:sldId id="275" r:id="rId18"/>
    <p:sldId id="281" r:id="rId1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21" d="100"/>
          <a:sy n="121" d="100"/>
        </p:scale>
        <p:origin x="-600" y="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E3EB4-AA09-E343-BFB2-F08C96D98A29}" type="datetimeFigureOut">
              <a:t>06/07/15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D5F21B-44EE-1D45-AC1D-2AD404B5639E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7946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i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1ED77A2A-C5F4-B04A-9940-D301CACA7C67}" type="slidenum">
              <a:rPr lang="fr-FR" sz="1200" i="0">
                <a:solidFill>
                  <a:prstClr val="black"/>
                </a:solidFill>
              </a:rPr>
              <a:pPr/>
              <a:t>1</a:t>
            </a:fld>
            <a:endParaRPr lang="fr-FR" sz="1200" i="0">
              <a:solidFill>
                <a:prstClr val="black"/>
              </a:solidFill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dirty="0" smtClean="0"/>
              <a:t>Johann Huizinga</a:t>
            </a:r>
            <a:endParaRPr lang="fr-F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écueils à éviter</a:t>
            </a:r>
          </a:p>
          <a:p>
            <a:r>
              <a:rPr lang="fr-FR" dirty="0" smtClean="0"/>
              <a:t>les pistes cachées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5F21B-44EE-1D45-AC1D-2AD404B5639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4430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5F21B-44EE-1D45-AC1D-2AD404B5639E}" type="slidenum">
              <a:rPr lang="fr-FR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1379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0F004-8050-DE48-B3B2-7019DAC8A317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054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FEBF0-ADBE-F14C-BE7E-2F40949957D9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69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65941-0981-A349-A1A5-EE287D81FAC9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273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508BF-66A7-EC4D-9369-C97B775196EC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6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D2695-5A3A-E64D-BC1A-512CFB3CD5DE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971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4358E-D3E0-DD40-84C8-ED649F57374D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162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E5BFD-AEA7-8549-B5CC-4E8B3C3D8298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570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8146B-1B99-1A4A-9B9B-3FBCCBA870D1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6E257-D12B-A34A-A71B-621348AE8B45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291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CD6CD-2C82-984C-8B10-35AE32233E3A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122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2F0AE-64B0-5444-BF62-CAA74779D2D0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841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i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140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i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140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i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0BC8712-D351-2A40-A821-050BDDE2DAD9}" type="slidenum">
              <a:rPr lang="fr-FR" sz="140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 sz="140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982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jp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73166"/>
            <a:ext cx="7772400" cy="2213034"/>
          </a:xfrm>
        </p:spPr>
        <p:txBody>
          <a:bodyPr>
            <a:normAutofit/>
          </a:bodyPr>
          <a:lstStyle/>
          <a:p>
            <a:pPr eaLnBrk="1" hangingPunct="1"/>
            <a:r>
              <a:rPr lang="fr-FR" sz="4800" cap="small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Jouer avec la Physique</a:t>
            </a:r>
            <a:r>
              <a:rPr lang="fr-FR" cap="small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/>
            </a:r>
            <a:br>
              <a:rPr lang="fr-FR" cap="small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fr-FR" cap="small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– </a:t>
            </a:r>
            <a:r>
              <a:rPr lang="fr-FR" i="1" cap="small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Homo Ludens</a:t>
            </a:r>
            <a:r>
              <a:rPr lang="fr-FR" cap="small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 en Licence –</a:t>
            </a:r>
            <a:endParaRPr lang="fr-FR" cap="small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345735"/>
            <a:ext cx="6400800" cy="1211668"/>
          </a:xfrm>
        </p:spPr>
        <p:txBody>
          <a:bodyPr/>
          <a:lstStyle/>
          <a:p>
            <a:pPr eaLnBrk="1" hangingPunct="1"/>
            <a:r>
              <a:rPr lang="fr-FR" sz="28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Tristan Baumberger</a:t>
            </a:r>
          </a:p>
          <a:p>
            <a:pPr eaLnBrk="1" hangingPunct="1"/>
            <a:r>
              <a:rPr lang="fr-FR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Université Paris-Diderot (Paris 7)</a:t>
            </a:r>
          </a:p>
        </p:txBody>
      </p:sp>
    </p:spTree>
    <p:extLst>
      <p:ext uri="{BB962C8B-B14F-4D97-AF65-F5344CB8AC3E}">
        <p14:creationId xmlns:p14="http://schemas.microsoft.com/office/powerpoint/2010/main" val="134803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09" y="993930"/>
            <a:ext cx="3225236" cy="5053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er 21"/>
          <p:cNvGrpSpPr/>
          <p:nvPr/>
        </p:nvGrpSpPr>
        <p:grpSpPr>
          <a:xfrm>
            <a:off x="3775141" y="1633566"/>
            <a:ext cx="4210608" cy="1964508"/>
            <a:chOff x="3775141" y="1633566"/>
            <a:chExt cx="4210608" cy="1964508"/>
          </a:xfrm>
        </p:grpSpPr>
        <p:sp>
          <p:nvSpPr>
            <p:cNvPr id="2" name="ZoneTexte 1"/>
            <p:cNvSpPr txBox="1"/>
            <p:nvPr/>
          </p:nvSpPr>
          <p:spPr>
            <a:xfrm>
              <a:off x="3775141" y="2877877"/>
              <a:ext cx="4210608" cy="720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fr-FR" sz="1600" dirty="0">
                  <a:sym typeface="Symbol"/>
                </a:rPr>
                <a:t> </a:t>
              </a:r>
              <a:r>
                <a:rPr lang="fr-FR" sz="1600" dirty="0" smtClean="0"/>
                <a:t>idéal </a:t>
              </a:r>
              <a:r>
                <a:rPr lang="fr-FR" sz="1600" dirty="0"/>
                <a:t>pour une séance de TP sauvage </a:t>
              </a:r>
            </a:p>
            <a:p>
              <a:pPr>
                <a:lnSpc>
                  <a:spcPct val="130000"/>
                </a:lnSpc>
              </a:pPr>
              <a:r>
                <a:rPr lang="fr-FR" sz="1600" dirty="0" smtClean="0"/>
                <a:t>dans </a:t>
              </a:r>
              <a:r>
                <a:rPr lang="fr-FR" sz="1600" dirty="0"/>
                <a:t>les couloirs de la fac... succès garanti </a:t>
              </a:r>
              <a:r>
                <a:rPr lang="fr-FR" sz="1600" dirty="0" smtClean="0"/>
                <a:t>!</a:t>
              </a:r>
              <a:endParaRPr lang="fr-FR" sz="1600" dirty="0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3775141" y="1633566"/>
              <a:ext cx="4019049" cy="720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lnSpc>
                  <a:spcPct val="130000"/>
                </a:lnSpc>
                <a:buFont typeface="Symbol" charset="0"/>
                <a:buChar char="®"/>
              </a:pPr>
              <a:r>
                <a:rPr lang="fr-FR" sz="1600" dirty="0" smtClean="0"/>
                <a:t>couplage </a:t>
              </a:r>
              <a:r>
                <a:rPr lang="fr-FR" sz="1600" dirty="0"/>
                <a:t>contre-intuitif </a:t>
              </a:r>
              <a:r>
                <a:rPr lang="fr-FR" sz="1600" dirty="0" smtClean="0"/>
                <a:t>entre </a:t>
              </a:r>
            </a:p>
            <a:p>
              <a:pPr>
                <a:lnSpc>
                  <a:spcPct val="130000"/>
                </a:lnSpc>
              </a:pPr>
              <a:r>
                <a:rPr lang="fr-FR" sz="1600" dirty="0" smtClean="0"/>
                <a:t>moment </a:t>
              </a:r>
              <a:r>
                <a:rPr lang="fr-FR" sz="1600" dirty="0"/>
                <a:t>cinétique et impulsion horizontale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2950128" y="231921"/>
            <a:ext cx="2731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400" cap="small" dirty="0">
                <a:solidFill>
                  <a:srgbClr val="000000"/>
                </a:solidFill>
              </a:rPr>
              <a:t>La SUPER•BALLE</a:t>
            </a:r>
          </a:p>
        </p:txBody>
      </p:sp>
      <p:grpSp>
        <p:nvGrpSpPr>
          <p:cNvPr id="16" name="Grouper 15"/>
          <p:cNvGrpSpPr/>
          <p:nvPr/>
        </p:nvGrpSpPr>
        <p:grpSpPr>
          <a:xfrm>
            <a:off x="400344" y="1993665"/>
            <a:ext cx="3374798" cy="2272306"/>
            <a:chOff x="400344" y="1993665"/>
            <a:chExt cx="3374798" cy="2272306"/>
          </a:xfrm>
        </p:grpSpPr>
        <p:sp>
          <p:nvSpPr>
            <p:cNvPr id="7" name="Rectangle à coins arrondis 6"/>
            <p:cNvSpPr/>
            <p:nvPr/>
          </p:nvSpPr>
          <p:spPr bwMode="auto">
            <a:xfrm>
              <a:off x="400344" y="3451432"/>
              <a:ext cx="3119898" cy="814539"/>
            </a:xfrm>
            <a:prstGeom prst="roundRect">
              <a:avLst/>
            </a:prstGeom>
            <a:noFill/>
            <a:ln w="762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11" name="Connecteur en angle 10"/>
            <p:cNvCxnSpPr>
              <a:stCxn id="7" idx="0"/>
              <a:endCxn id="4" idx="1"/>
            </p:cNvCxnSpPr>
            <p:nvPr/>
          </p:nvCxnSpPr>
          <p:spPr bwMode="auto">
            <a:xfrm rot="5400000" flipH="1" flipV="1">
              <a:off x="2138834" y="1815125"/>
              <a:ext cx="1457767" cy="1814848"/>
            </a:xfrm>
            <a:prstGeom prst="bentConnector2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3" name="Grouper 22"/>
          <p:cNvGrpSpPr/>
          <p:nvPr/>
        </p:nvGrpSpPr>
        <p:grpSpPr>
          <a:xfrm>
            <a:off x="3775141" y="4283677"/>
            <a:ext cx="3845098" cy="1526076"/>
            <a:chOff x="3775141" y="4283677"/>
            <a:chExt cx="3845098" cy="1526076"/>
          </a:xfrm>
        </p:grpSpPr>
        <p:sp>
          <p:nvSpPr>
            <p:cNvPr id="3" name="ZoneTexte 2"/>
            <p:cNvSpPr txBox="1"/>
            <p:nvPr/>
          </p:nvSpPr>
          <p:spPr>
            <a:xfrm>
              <a:off x="3775141" y="4283677"/>
              <a:ext cx="3845098" cy="720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fr-FR" sz="1600" dirty="0">
                  <a:sym typeface="Symbol"/>
                </a:rPr>
                <a:t> </a:t>
              </a:r>
              <a:r>
                <a:rPr lang="fr-FR" sz="1600" dirty="0"/>
                <a:t>Pb</a:t>
              </a:r>
              <a:r>
                <a:rPr lang="fr-FR" sz="1600" dirty="0" smtClean="0"/>
                <a:t>. : </a:t>
              </a:r>
              <a:r>
                <a:rPr lang="fr-FR" sz="1600" dirty="0"/>
                <a:t>on ne trouve plus que les balles </a:t>
              </a:r>
            </a:p>
            <a:p>
              <a:pPr>
                <a:lnSpc>
                  <a:spcPct val="130000"/>
                </a:lnSpc>
              </a:pPr>
              <a:r>
                <a:rPr lang="fr-FR" sz="1600" i="1" dirty="0"/>
                <a:t>made in China</a:t>
              </a:r>
              <a:r>
                <a:rPr lang="fr-FR" sz="1600" dirty="0"/>
                <a:t>, très peu </a:t>
              </a:r>
              <a:r>
                <a:rPr lang="fr-FR" sz="1600" dirty="0" smtClean="0"/>
                <a:t>performantes…</a:t>
              </a:r>
              <a:endParaRPr lang="fr-FR" sz="1600" dirty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3775141" y="5471199"/>
              <a:ext cx="38315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ym typeface="Symbol"/>
                </a:rPr>
                <a:t> délicat à expliquer (contact élastique)</a:t>
              </a:r>
              <a:endParaRPr lang="fr-FR" sz="1600" dirty="0"/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522038" y="6047619"/>
            <a:ext cx="28765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/>
              <a:t>1965–1975</a:t>
            </a:r>
          </a:p>
          <a:p>
            <a:pPr algn="ctr"/>
            <a:r>
              <a:rPr lang="fr-FR" sz="1600" dirty="0" smtClean="0"/>
              <a:t>20 million de balles vendues ! </a:t>
            </a:r>
            <a:endParaRPr lang="fr-FR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3775141" y="1059286"/>
            <a:ext cx="44015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ym typeface="Symbol"/>
              </a:rPr>
              <a:t> élastomère à fort</a:t>
            </a:r>
            <a:r>
              <a:rPr lang="fr-FR" sz="1600" dirty="0" smtClean="0"/>
              <a:t> </a:t>
            </a:r>
            <a:r>
              <a:rPr lang="fr-FR" sz="1600" dirty="0"/>
              <a:t>coefficient de </a:t>
            </a:r>
            <a:r>
              <a:rPr lang="fr-FR" sz="1600" dirty="0" smtClean="0"/>
              <a:t>restitution…</a:t>
            </a:r>
            <a:endParaRPr lang="fr-FR" sz="1600" dirty="0"/>
          </a:p>
          <a:p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874685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4930855" y="5844121"/>
            <a:ext cx="385214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fr-FR" i="0" dirty="0" smtClean="0"/>
              <a:t>R. </a:t>
            </a:r>
            <a:r>
              <a:rPr lang="fr-FR" i="0" dirty="0" err="1" smtClean="0"/>
              <a:t>Routledge</a:t>
            </a:r>
            <a:r>
              <a:rPr lang="fr-FR" i="0" dirty="0" smtClean="0"/>
              <a:t>, </a:t>
            </a:r>
            <a:r>
              <a:rPr lang="fr-FR" b="1" i="0" dirty="0" smtClean="0"/>
              <a:t>1877</a:t>
            </a:r>
            <a:endParaRPr lang="fr-FR" b="1" i="0" dirty="0"/>
          </a:p>
          <a:p>
            <a:pPr algn="ctr"/>
            <a:r>
              <a:rPr lang="fr-FR" dirty="0" smtClean="0"/>
              <a:t>Science </a:t>
            </a:r>
            <a:r>
              <a:rPr lang="fr-FR" dirty="0"/>
              <a:t>in </a:t>
            </a:r>
            <a:r>
              <a:rPr lang="fr-FR" dirty="0" smtClean="0"/>
              <a:t>Sport made </a:t>
            </a:r>
            <a:r>
              <a:rPr lang="fr-FR" dirty="0" err="1" smtClean="0"/>
              <a:t>Philosophy</a:t>
            </a:r>
            <a:r>
              <a:rPr lang="fr-FR" dirty="0" smtClean="0"/>
              <a:t> in Earnest</a:t>
            </a:r>
            <a:endParaRPr lang="fr-FR" dirty="0"/>
          </a:p>
          <a:p>
            <a:pPr algn="ctr"/>
            <a:r>
              <a:rPr lang="fr-FR" i="0" dirty="0" smtClean="0"/>
              <a:t> </a:t>
            </a:r>
            <a:endParaRPr lang="fr-FR" i="0" dirty="0"/>
          </a:p>
        </p:txBody>
      </p:sp>
      <p:pic>
        <p:nvPicPr>
          <p:cNvPr id="3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77" y="396058"/>
            <a:ext cx="3402990" cy="526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49728" y="488440"/>
            <a:ext cx="4381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cap="small" dirty="0"/>
              <a:t>Le Gyroscope et ses Avatars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4700" t="3726" r="47930" b="11697"/>
          <a:stretch/>
        </p:blipFill>
        <p:spPr>
          <a:xfrm rot="19788640">
            <a:off x="871735" y="1393776"/>
            <a:ext cx="1166740" cy="2083190"/>
          </a:xfrm>
          <a:prstGeom prst="rect">
            <a:avLst/>
          </a:prstGeom>
        </p:spPr>
      </p:pic>
      <p:pic>
        <p:nvPicPr>
          <p:cNvPr id="6" name="Image 5" descr="Image 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1072">
            <a:off x="2713237" y="1741686"/>
            <a:ext cx="1930264" cy="2391727"/>
          </a:xfrm>
          <a:prstGeom prst="rect">
            <a:avLst/>
          </a:prstGeom>
        </p:spPr>
      </p:pic>
      <p:pic>
        <p:nvPicPr>
          <p:cNvPr id="7" name="Image 6" descr="651702-1985-00251-003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20" y="4655870"/>
            <a:ext cx="2618144" cy="155758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9953">
            <a:off x="233826" y="3404290"/>
            <a:ext cx="1513259" cy="92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29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948704" y="5511245"/>
            <a:ext cx="2750573" cy="81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600" i="0" kern="1200" dirty="0" smtClean="0">
                <a:latin typeface="Helvetica"/>
                <a:cs typeface="Helvetica"/>
              </a:rPr>
              <a:t>Copie du gyroscope, MNAM</a:t>
            </a:r>
          </a:p>
          <a:p>
            <a:pPr algn="ctr">
              <a:lnSpc>
                <a:spcPct val="150000"/>
              </a:lnSpc>
            </a:pPr>
            <a:r>
              <a:rPr lang="fr-FR" sz="1600" dirty="0" smtClean="0">
                <a:latin typeface="Helvetica"/>
                <a:cs typeface="Helvetica"/>
              </a:rPr>
              <a:t>suspension à la Cardan</a:t>
            </a:r>
            <a:endParaRPr lang="fr-FR" sz="1600" i="0" kern="1200" dirty="0" smtClean="0">
              <a:latin typeface="Helvetica"/>
              <a:cs typeface="Helvetica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2" y="1538825"/>
            <a:ext cx="2596737" cy="3898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739" y="1538825"/>
            <a:ext cx="3659700" cy="389837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40666" y="338497"/>
            <a:ext cx="746805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cap="small" dirty="0"/>
              <a:t>Le Gyroscope </a:t>
            </a:r>
          </a:p>
          <a:p>
            <a:pPr algn="ctr"/>
            <a:r>
              <a:rPr lang="fr-FR" sz="2400" cap="small" dirty="0"/>
              <a:t>de </a:t>
            </a:r>
            <a:r>
              <a:rPr lang="fr-FR" sz="2400" cap="small" dirty="0">
                <a:cs typeface="Helvetica"/>
              </a:rPr>
              <a:t>Léon </a:t>
            </a:r>
            <a:r>
              <a:rPr lang="fr-FR" sz="2400" cap="small" dirty="0" smtClean="0">
                <a:cs typeface="Helvetica"/>
              </a:rPr>
              <a:t>Foucault </a:t>
            </a:r>
            <a:r>
              <a:rPr lang="fr-FR" sz="2400" cap="small" dirty="0">
                <a:cs typeface="Helvetica"/>
              </a:rPr>
              <a:t>&amp; </a:t>
            </a:r>
            <a:r>
              <a:rPr lang="fr-FR" sz="2400" u="sng" cap="small" dirty="0">
                <a:cs typeface="Helvetica"/>
              </a:rPr>
              <a:t>Paul-Gustave Froment </a:t>
            </a:r>
            <a:r>
              <a:rPr lang="fr-FR" sz="2400" cap="small" dirty="0">
                <a:cs typeface="Helvetica"/>
              </a:rPr>
              <a:t>(1852) </a:t>
            </a:r>
          </a:p>
          <a:p>
            <a:pPr algn="ctr"/>
            <a:endParaRPr lang="fr-FR" sz="2400" cap="small" dirty="0"/>
          </a:p>
        </p:txBody>
      </p:sp>
      <p:sp>
        <p:nvSpPr>
          <p:cNvPr id="2" name="ZoneTexte 1"/>
          <p:cNvSpPr txBox="1"/>
          <p:nvPr/>
        </p:nvSpPr>
        <p:spPr>
          <a:xfrm>
            <a:off x="5508143" y="5605129"/>
            <a:ext cx="1701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Ah ! le lanceur… </a:t>
            </a:r>
            <a:endParaRPr lang="fr-FR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6108367" y="6306613"/>
            <a:ext cx="2314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…tout sauf un jouet !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83372" y="6522056"/>
            <a:ext cx="37032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William Tobin (2002), </a:t>
            </a:r>
            <a:r>
              <a:rPr lang="fr-FR" sz="1200" i="1" dirty="0" smtClean="0"/>
              <a:t>Léon Foucault</a:t>
            </a:r>
            <a:r>
              <a:rPr lang="fr-FR" sz="1200" dirty="0" smtClean="0"/>
              <a:t>, EDP Sciences</a:t>
            </a:r>
            <a:endParaRPr lang="fr-FR" sz="1200" dirty="0"/>
          </a:p>
        </p:txBody>
      </p:sp>
      <p:sp>
        <p:nvSpPr>
          <p:cNvPr id="9" name="ZoneTexte 8"/>
          <p:cNvSpPr txBox="1"/>
          <p:nvPr/>
        </p:nvSpPr>
        <p:spPr>
          <a:xfrm>
            <a:off x="3799286" y="6013946"/>
            <a:ext cx="1933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10 min @ 150-200 Hz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847999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18447" y="5338681"/>
            <a:ext cx="7904728" cy="798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30000"/>
              </a:lnSpc>
              <a:buFont typeface="Symbol" charset="0"/>
              <a:buChar char="®"/>
            </a:pPr>
            <a:r>
              <a:rPr lang="fr-FR" dirty="0"/>
              <a:t>un succès commercial non justifié par les performances expérimentales !</a:t>
            </a:r>
          </a:p>
          <a:p>
            <a:pPr marL="285750" indent="-285750">
              <a:lnSpc>
                <a:spcPct val="130000"/>
              </a:lnSpc>
              <a:buFont typeface="Symbol" charset="0"/>
              <a:buChar char="®"/>
            </a:pPr>
            <a:r>
              <a:rPr lang="fr-FR" dirty="0"/>
              <a:t>de quoi gâcher des vocations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327" y="804749"/>
            <a:ext cx="3562447" cy="356244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938308" y="567991"/>
            <a:ext cx="5771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cap="small" dirty="0" smtClean="0"/>
              <a:t>un Classique : le </a:t>
            </a:r>
            <a:r>
              <a:rPr lang="fr-FR" sz="2400" cap="small" dirty="0"/>
              <a:t>Gyroscope TEDCO... </a:t>
            </a:r>
          </a:p>
        </p:txBody>
      </p:sp>
      <p:sp>
        <p:nvSpPr>
          <p:cNvPr id="5" name="ZoneTexte 6"/>
          <p:cNvSpPr txBox="1">
            <a:spLocks noChangeArrowheads="1"/>
          </p:cNvSpPr>
          <p:nvPr/>
        </p:nvSpPr>
        <p:spPr bwMode="auto">
          <a:xfrm>
            <a:off x="718447" y="4367196"/>
            <a:ext cx="62589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ja-JP" altLang="fr-FR" sz="1600" dirty="0"/>
              <a:t>“</a:t>
            </a:r>
            <a:r>
              <a:rPr lang="fr-FR" altLang="ja-JP" sz="1600" dirty="0"/>
              <a:t>Chandler Gyroscopes</a:t>
            </a:r>
            <a:r>
              <a:rPr lang="ja-JP" altLang="fr-FR" sz="1600" dirty="0"/>
              <a:t>”</a:t>
            </a:r>
            <a:r>
              <a:rPr lang="fr-FR" altLang="ja-JP" sz="1600" dirty="0"/>
              <a:t> </a:t>
            </a:r>
            <a:r>
              <a:rPr lang="fr-FR" altLang="ja-JP" sz="1600" dirty="0" smtClean="0"/>
              <a:t>(</a:t>
            </a:r>
            <a:r>
              <a:rPr lang="fr-FR" altLang="ja-JP" sz="1600" b="1" dirty="0" smtClean="0"/>
              <a:t>1917</a:t>
            </a:r>
            <a:r>
              <a:rPr lang="fr-FR" altLang="ja-JP" sz="1600" dirty="0" smtClean="0"/>
              <a:t>) racheté par </a:t>
            </a:r>
            <a:r>
              <a:rPr lang="fr-FR" altLang="ja-JP" sz="1600" dirty="0" err="1" smtClean="0"/>
              <a:t>Tedco</a:t>
            </a:r>
            <a:r>
              <a:rPr lang="fr-FR" altLang="ja-JP" sz="1600" dirty="0" smtClean="0"/>
              <a:t> </a:t>
            </a:r>
            <a:r>
              <a:rPr lang="fr-FR" altLang="ja-JP" sz="1600" dirty="0" err="1" smtClean="0"/>
              <a:t>Toys</a:t>
            </a:r>
            <a:r>
              <a:rPr lang="fr-FR" altLang="ja-JP" sz="1600" dirty="0" smtClean="0"/>
              <a:t> ® en </a:t>
            </a:r>
            <a:r>
              <a:rPr lang="fr-FR" sz="1600" b="1" dirty="0" smtClean="0"/>
              <a:t>1982</a:t>
            </a:r>
            <a:endParaRPr lang="fr-FR" sz="16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647227" y="4784683"/>
            <a:ext cx="5955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dirty="0" smtClean="0">
                <a:latin typeface="Symbol" charset="2"/>
                <a:cs typeface="Symbol" charset="2"/>
              </a:rPr>
              <a:t>®</a:t>
            </a:r>
            <a:r>
              <a:rPr lang="fr-FR" dirty="0" smtClean="0"/>
              <a:t> plusieurs dizaines de millions d’exemplaires vendus...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138114" y="6273449"/>
            <a:ext cx="1236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… à éviter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947698" y="2896325"/>
            <a:ext cx="2953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/>
              <a:t>avec son lanceur à ficelle !</a:t>
            </a:r>
          </a:p>
        </p:txBody>
      </p:sp>
    </p:spTree>
    <p:extLst>
      <p:ext uri="{BB962C8B-B14F-4D97-AF65-F5344CB8AC3E}">
        <p14:creationId xmlns:p14="http://schemas.microsoft.com/office/powerpoint/2010/main" val="1600261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102" y="1608055"/>
            <a:ext cx="3622189" cy="325192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17197" y="613552"/>
            <a:ext cx="6860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cap="small"/>
              <a:t>Super Precision Gyroscope (Gyroscope.com)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915927" y="4978038"/>
            <a:ext cx="2749471" cy="11587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30000"/>
              </a:lnSpc>
              <a:buFont typeface="Symbol" charset="0"/>
              <a:buChar char="®"/>
            </a:pPr>
            <a:r>
              <a:rPr lang="fr-FR" dirty="0"/>
              <a:t>bien plus performant</a:t>
            </a:r>
          </a:p>
          <a:p>
            <a:pPr marL="285750" indent="-285750">
              <a:lnSpc>
                <a:spcPct val="130000"/>
              </a:lnSpc>
              <a:buFont typeface="Symbol" charset="0"/>
              <a:buChar char="®"/>
            </a:pPr>
            <a:r>
              <a:rPr lang="fr-FR" dirty="0"/>
              <a:t>lanceur motorisé</a:t>
            </a:r>
          </a:p>
          <a:p>
            <a:pPr>
              <a:lnSpc>
                <a:spcPct val="130000"/>
              </a:lnSpc>
            </a:pPr>
            <a:r>
              <a:rPr lang="fr-FR" dirty="0">
                <a:sym typeface="Symbol"/>
              </a:rPr>
              <a:t> </a:t>
            </a:r>
            <a:r>
              <a:rPr lang="fr-FR" dirty="0"/>
              <a:t>bien plus cher ≈ 120 £</a:t>
            </a:r>
          </a:p>
        </p:txBody>
      </p:sp>
      <p:sp>
        <p:nvSpPr>
          <p:cNvPr id="6" name="Rectangle 5"/>
          <p:cNvSpPr/>
          <p:nvPr/>
        </p:nvSpPr>
        <p:spPr>
          <a:xfrm>
            <a:off x="5024957" y="6018520"/>
            <a:ext cx="3341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>
                <a:sym typeface="Symbol"/>
              </a:rPr>
              <a:t>… </a:t>
            </a:r>
            <a:r>
              <a:rPr lang="fr-FR"/>
              <a:t>est-ce encore un « jouet » ?</a:t>
            </a:r>
          </a:p>
        </p:txBody>
      </p:sp>
    </p:spTree>
    <p:extLst>
      <p:ext uri="{BB962C8B-B14F-4D97-AF65-F5344CB8AC3E}">
        <p14:creationId xmlns:p14="http://schemas.microsoft.com/office/powerpoint/2010/main" val="1906737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22648" y="537284"/>
            <a:ext cx="4237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cap="small"/>
              <a:t>La solution : la Power•Ball</a:t>
            </a:r>
          </a:p>
        </p:txBody>
      </p:sp>
      <p:pic>
        <p:nvPicPr>
          <p:cNvPr id="3" name="Image 2" descr="Capture d’écran 2014-03-27 à 18.26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12" y="1324218"/>
            <a:ext cx="5815260" cy="504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70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20419" t="62809" r="17409"/>
          <a:stretch/>
        </p:blipFill>
        <p:spPr>
          <a:xfrm>
            <a:off x="1062975" y="1825878"/>
            <a:ext cx="2761857" cy="232964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1621" y="1446887"/>
            <a:ext cx="1964886" cy="41366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939420" y="317486"/>
            <a:ext cx="47646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cap="small" dirty="0"/>
              <a:t>Homo Sapiens, </a:t>
            </a:r>
            <a:r>
              <a:rPr lang="fr-FR" sz="2400" cap="small" dirty="0" err="1"/>
              <a:t>Ludens</a:t>
            </a:r>
            <a:r>
              <a:rPr lang="fr-FR" sz="2400" cap="small" dirty="0"/>
              <a:t>... </a:t>
            </a:r>
            <a:r>
              <a:rPr lang="fr-FR" sz="2400" cap="small" dirty="0" err="1"/>
              <a:t>Faber</a:t>
            </a:r>
            <a:r>
              <a:rPr lang="fr-FR" sz="2400" cap="small" dirty="0"/>
              <a:t> !</a:t>
            </a:r>
          </a:p>
          <a:p>
            <a:pPr algn="ctr"/>
            <a:endParaRPr lang="fr-FR" cap="small" dirty="0"/>
          </a:p>
        </p:txBody>
      </p:sp>
      <p:sp>
        <p:nvSpPr>
          <p:cNvPr id="6" name="ZoneTexte 5"/>
          <p:cNvSpPr txBox="1"/>
          <p:nvPr/>
        </p:nvSpPr>
        <p:spPr>
          <a:xfrm>
            <a:off x="5007602" y="5857125"/>
            <a:ext cx="3713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jouable, démontable, calculable…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027198"/>
            <a:ext cx="4555607" cy="79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30000"/>
              </a:lnSpc>
              <a:buFont typeface="Symbol" charset="0"/>
              <a:buChar char="®"/>
            </a:pPr>
            <a:r>
              <a:rPr lang="fr-FR" dirty="0" smtClean="0"/>
              <a:t>coupler </a:t>
            </a:r>
            <a:r>
              <a:rPr lang="fr-FR" dirty="0"/>
              <a:t>précession </a:t>
            </a:r>
            <a:r>
              <a:rPr lang="fr-FR" dirty="0" smtClean="0"/>
              <a:t>et rotation </a:t>
            </a:r>
            <a:r>
              <a:rPr lang="fr-FR" dirty="0"/>
              <a:t>propre </a:t>
            </a:r>
            <a:endParaRPr lang="fr-FR" dirty="0" smtClean="0"/>
          </a:p>
          <a:p>
            <a:pPr algn="ctr">
              <a:lnSpc>
                <a:spcPct val="130000"/>
              </a:lnSpc>
            </a:pPr>
            <a:r>
              <a:rPr lang="fr-FR" dirty="0" smtClean="0"/>
              <a:t>grâce aux </a:t>
            </a:r>
            <a:r>
              <a:rPr lang="fr-FR" dirty="0"/>
              <a:t>... frottements sur l’axe </a:t>
            </a:r>
            <a:r>
              <a:rPr lang="fr-FR" dirty="0" smtClean="0"/>
              <a:t>!</a:t>
            </a:r>
            <a:endParaRPr lang="fr-FR" dirty="0"/>
          </a:p>
        </p:txBody>
      </p:sp>
      <p:graphicFrame>
        <p:nvGraphicFramePr>
          <p:cNvPr id="27" name="Obje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0705070"/>
              </p:ext>
            </p:extLst>
          </p:nvPr>
        </p:nvGraphicFramePr>
        <p:xfrm>
          <a:off x="2860685" y="5554408"/>
          <a:ext cx="1312979" cy="916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…quation" r:id="rId5" imgW="673100" imgH="469900" progId="Equation.3">
                  <p:embed/>
                </p:oleObj>
              </mc:Choice>
              <mc:Fallback>
                <p:oleObj name="…quation" r:id="rId5" imgW="6731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60685" y="5554408"/>
                        <a:ext cx="1312979" cy="9166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3"/>
          <a:srcRect b="89709"/>
          <a:stretch/>
        </p:blipFill>
        <p:spPr>
          <a:xfrm>
            <a:off x="1062975" y="4177179"/>
            <a:ext cx="2683754" cy="389433"/>
          </a:xfrm>
          <a:prstGeom prst="rect">
            <a:avLst/>
          </a:prstGeom>
        </p:spPr>
      </p:pic>
      <p:sp>
        <p:nvSpPr>
          <p:cNvPr id="29" name="ZoneTexte 28"/>
          <p:cNvSpPr txBox="1"/>
          <p:nvPr/>
        </p:nvSpPr>
        <p:spPr>
          <a:xfrm>
            <a:off x="311903" y="5769101"/>
            <a:ext cx="2548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Symbol" charset="2"/>
                <a:cs typeface="Symbol" charset="2"/>
              </a:rPr>
              <a:t>® </a:t>
            </a:r>
            <a:r>
              <a:rPr lang="fr-FR" dirty="0" smtClean="0"/>
              <a:t>couple synchrone  :</a:t>
            </a:r>
            <a:endParaRPr lang="fr-FR" dirty="0"/>
          </a:p>
        </p:txBody>
      </p:sp>
      <p:sp>
        <p:nvSpPr>
          <p:cNvPr id="30" name="Rectangle 29"/>
          <p:cNvSpPr/>
          <p:nvPr/>
        </p:nvSpPr>
        <p:spPr>
          <a:xfrm>
            <a:off x="187114" y="4597894"/>
            <a:ext cx="4572000" cy="7986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ctr">
              <a:lnSpc>
                <a:spcPct val="130000"/>
              </a:lnSpc>
              <a:buFont typeface="Symbol" charset="0"/>
              <a:buChar char="®"/>
            </a:pPr>
            <a:r>
              <a:rPr lang="fr-FR" dirty="0" smtClean="0"/>
              <a:t>transfert </a:t>
            </a:r>
            <a:r>
              <a:rPr lang="fr-FR" dirty="0"/>
              <a:t>quasi-adiabatique d’énergie… </a:t>
            </a:r>
            <a:endParaRPr lang="fr-FR" dirty="0" smtClean="0"/>
          </a:p>
          <a:p>
            <a:pPr algn="ctr">
              <a:lnSpc>
                <a:spcPct val="130000"/>
              </a:lnSpc>
            </a:pPr>
            <a:r>
              <a:rPr lang="fr-FR" dirty="0" smtClean="0"/>
              <a:t>du </a:t>
            </a:r>
            <a:r>
              <a:rPr lang="fr-FR" dirty="0"/>
              <a:t>poignet au rotor</a:t>
            </a:r>
          </a:p>
        </p:txBody>
      </p:sp>
    </p:spTree>
    <p:extLst>
      <p:ext uri="{BB962C8B-B14F-4D97-AF65-F5344CB8AC3E}">
        <p14:creationId xmlns:p14="http://schemas.microsoft.com/office/powerpoint/2010/main" val="2710539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651702-1985-00251-003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79" y="1587429"/>
            <a:ext cx="5935205" cy="353096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122" y="1587430"/>
            <a:ext cx="1771619" cy="352720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322892" y="576314"/>
            <a:ext cx="2185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cap="small" dirty="0" smtClean="0"/>
              <a:t>Le Gyroplane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914533" y="5820830"/>
            <a:ext cx="3559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pour enseignant collectionneur…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1628696" y="5140601"/>
            <a:ext cx="4497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cap="small" dirty="0"/>
              <a:t>Premier Prix au concours Lépine 1928 !</a:t>
            </a:r>
          </a:p>
        </p:txBody>
      </p:sp>
    </p:spTree>
    <p:extLst>
      <p:ext uri="{BB962C8B-B14F-4D97-AF65-F5344CB8AC3E}">
        <p14:creationId xmlns:p14="http://schemas.microsoft.com/office/powerpoint/2010/main" val="78757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492632" y="759316"/>
            <a:ext cx="2151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cap="small" dirty="0" smtClean="0"/>
              <a:t>Conclusion</a:t>
            </a:r>
            <a:endParaRPr lang="fr-FR" sz="2800" cap="small" dirty="0"/>
          </a:p>
        </p:txBody>
      </p:sp>
      <p:sp>
        <p:nvSpPr>
          <p:cNvPr id="3" name="ZoneTexte 2"/>
          <p:cNvSpPr txBox="1"/>
          <p:nvPr/>
        </p:nvSpPr>
        <p:spPr>
          <a:xfrm>
            <a:off x="1062976" y="1546242"/>
            <a:ext cx="7206119" cy="4339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fr-FR" dirty="0" smtClean="0"/>
              <a:t>• Un réservoir inépuisable de systèmes physiques (</a:t>
            </a:r>
            <a:r>
              <a:rPr lang="fr-FR" dirty="0" err="1" smtClean="0"/>
              <a:t>méca</a:t>
            </a:r>
            <a:r>
              <a:rPr lang="fr-FR" dirty="0" smtClean="0"/>
              <a:t>, thermo,…)</a:t>
            </a:r>
          </a:p>
          <a:p>
            <a:pPr>
              <a:lnSpc>
                <a:spcPct val="140000"/>
              </a:lnSpc>
            </a:pPr>
            <a:r>
              <a:rPr lang="fr-FR" dirty="0" smtClean="0">
                <a:latin typeface="Symbol" charset="2"/>
                <a:cs typeface="Symbol" charset="2"/>
              </a:rPr>
              <a:t>	® </a:t>
            </a:r>
            <a:r>
              <a:rPr lang="fr-FR" dirty="0" smtClean="0"/>
              <a:t>généralement complexes (ressort ludique)</a:t>
            </a:r>
          </a:p>
          <a:p>
            <a:pPr>
              <a:lnSpc>
                <a:spcPct val="140000"/>
              </a:lnSpc>
            </a:pPr>
            <a:r>
              <a:rPr lang="fr-FR" dirty="0" smtClean="0">
                <a:latin typeface="Symbol" charset="2"/>
                <a:cs typeface="Symbol" charset="2"/>
              </a:rPr>
              <a:t>	® </a:t>
            </a:r>
            <a:r>
              <a:rPr lang="fr-FR" dirty="0" smtClean="0"/>
              <a:t>souvent encore inexpliqués (cf. </a:t>
            </a:r>
            <a:r>
              <a:rPr lang="fr-FR" dirty="0" err="1" smtClean="0"/>
              <a:t>Courty</a:t>
            </a:r>
            <a:r>
              <a:rPr lang="fr-FR" dirty="0" smtClean="0"/>
              <a:t> &amp; </a:t>
            </a:r>
            <a:r>
              <a:rPr lang="fr-FR" dirty="0" err="1" smtClean="0"/>
              <a:t>Kierlik</a:t>
            </a:r>
            <a:r>
              <a:rPr lang="fr-FR" dirty="0" smtClean="0"/>
              <a:t>)</a:t>
            </a:r>
          </a:p>
          <a:p>
            <a:pPr>
              <a:lnSpc>
                <a:spcPct val="140000"/>
              </a:lnSpc>
            </a:pPr>
            <a:endParaRPr lang="fr-FR" dirty="0" smtClean="0"/>
          </a:p>
          <a:p>
            <a:pPr>
              <a:lnSpc>
                <a:spcPct val="140000"/>
              </a:lnSpc>
            </a:pPr>
            <a:r>
              <a:rPr lang="fr-FR" dirty="0" smtClean="0"/>
              <a:t>• Des objets fascinants, naturellement manipulables</a:t>
            </a:r>
          </a:p>
          <a:p>
            <a:pPr>
              <a:lnSpc>
                <a:spcPct val="140000"/>
              </a:lnSpc>
            </a:pPr>
            <a:r>
              <a:rPr lang="fr-FR" dirty="0"/>
              <a:t>	</a:t>
            </a:r>
            <a:r>
              <a:rPr lang="fr-FR" dirty="0" smtClean="0">
                <a:latin typeface="Symbol" charset="2"/>
                <a:cs typeface="Symbol" charset="2"/>
              </a:rPr>
              <a:t>® </a:t>
            </a:r>
            <a:r>
              <a:rPr lang="fr-FR" dirty="0" smtClean="0">
                <a:cs typeface="Symbol" charset="2"/>
              </a:rPr>
              <a:t>« innovation », brevets (</a:t>
            </a:r>
            <a:r>
              <a:rPr lang="fr-FR" dirty="0" err="1" smtClean="0">
                <a:cs typeface="Symbol" charset="2"/>
              </a:rPr>
              <a:t>Kaleidoscope</a:t>
            </a:r>
            <a:r>
              <a:rPr lang="fr-FR" dirty="0" smtClean="0">
                <a:cs typeface="Symbol" charset="2"/>
              </a:rPr>
              <a:t> de Brewster, …)</a:t>
            </a:r>
          </a:p>
          <a:p>
            <a:pPr>
              <a:lnSpc>
                <a:spcPct val="140000"/>
              </a:lnSpc>
            </a:pPr>
            <a:endParaRPr lang="fr-FR" dirty="0" smtClean="0"/>
          </a:p>
          <a:p>
            <a:pPr>
              <a:lnSpc>
                <a:spcPct val="140000"/>
              </a:lnSpc>
            </a:pPr>
            <a:r>
              <a:rPr lang="fr-FR" dirty="0" smtClean="0"/>
              <a:t>• L’occasion d’évoquer les grands jalons de l’histoire de la physique</a:t>
            </a:r>
          </a:p>
          <a:p>
            <a:pPr>
              <a:lnSpc>
                <a:spcPct val="140000"/>
              </a:lnSpc>
            </a:pPr>
            <a:r>
              <a:rPr lang="fr-FR" dirty="0"/>
              <a:t>	</a:t>
            </a:r>
            <a:r>
              <a:rPr lang="fr-FR" dirty="0">
                <a:latin typeface="Symbol" charset="2"/>
                <a:cs typeface="Symbol" charset="2"/>
              </a:rPr>
              <a:t>® </a:t>
            </a:r>
            <a:r>
              <a:rPr lang="fr-FR" dirty="0" smtClean="0"/>
              <a:t>savants connus ou (injustement) méconnus </a:t>
            </a:r>
          </a:p>
          <a:p>
            <a:pPr>
              <a:lnSpc>
                <a:spcPct val="140000"/>
              </a:lnSpc>
            </a:pPr>
            <a:r>
              <a:rPr lang="fr-FR" dirty="0"/>
              <a:t>	</a:t>
            </a:r>
            <a:r>
              <a:rPr lang="fr-FR" dirty="0" smtClean="0">
                <a:latin typeface="Symbol" charset="2"/>
                <a:cs typeface="Symbol" charset="2"/>
              </a:rPr>
              <a:t>® </a:t>
            </a:r>
            <a:r>
              <a:rPr lang="fr-FR" dirty="0" smtClean="0"/>
              <a:t>institutions (Royal Society, Royal Institution, …)</a:t>
            </a:r>
          </a:p>
          <a:p>
            <a:pPr>
              <a:lnSpc>
                <a:spcPct val="140000"/>
              </a:lnSpc>
            </a:pPr>
            <a:r>
              <a:rPr lang="fr-FR" dirty="0"/>
              <a:t>	</a:t>
            </a:r>
            <a:r>
              <a:rPr lang="fr-FR" dirty="0" smtClean="0">
                <a:latin typeface="Symbol" charset="2"/>
                <a:cs typeface="Symbol" charset="2"/>
              </a:rPr>
              <a:t>® </a:t>
            </a:r>
            <a:r>
              <a:rPr lang="fr-FR" dirty="0" smtClean="0">
                <a:cs typeface="Symbol" charset="2"/>
              </a:rPr>
              <a:t>polémiques (ex. radiomètre de Crooks)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7084304" y="608160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9725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r 5"/>
          <p:cNvGrpSpPr/>
          <p:nvPr/>
        </p:nvGrpSpPr>
        <p:grpSpPr>
          <a:xfrm>
            <a:off x="1234433" y="2344735"/>
            <a:ext cx="5083833" cy="400110"/>
            <a:chOff x="1234433" y="2344735"/>
            <a:chExt cx="5083833" cy="400110"/>
          </a:xfrm>
        </p:grpSpPr>
        <p:sp>
          <p:nvSpPr>
            <p:cNvPr id="2" name="ZoneTexte 1"/>
            <p:cNvSpPr txBox="1"/>
            <p:nvPr/>
          </p:nvSpPr>
          <p:spPr>
            <a:xfrm>
              <a:off x="1234433" y="2344735"/>
              <a:ext cx="21285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cap="small">
                  <a:solidFill>
                    <a:schemeClr val="bg1"/>
                  </a:solidFill>
                </a:rPr>
                <a:t>Wolfgang Pauli</a:t>
              </a:r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4805262" y="2344735"/>
              <a:ext cx="15130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cap="small">
                  <a:solidFill>
                    <a:schemeClr val="bg1"/>
                  </a:solidFill>
                </a:rPr>
                <a:t>Niels Bohr</a:t>
              </a:r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3181039" y="6457890"/>
            <a:ext cx="1328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cap="small"/>
              <a:t>Tippe Top</a:t>
            </a:r>
          </a:p>
        </p:txBody>
      </p:sp>
    </p:spTree>
    <p:extLst>
      <p:ext uri="{BB962C8B-B14F-4D97-AF65-F5344CB8AC3E}">
        <p14:creationId xmlns:p14="http://schemas.microsoft.com/office/powerpoint/2010/main" val="1970731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r 7"/>
          <p:cNvGrpSpPr/>
          <p:nvPr/>
        </p:nvGrpSpPr>
        <p:grpSpPr>
          <a:xfrm>
            <a:off x="5186791" y="644666"/>
            <a:ext cx="3505912" cy="1852441"/>
            <a:chOff x="857093" y="551471"/>
            <a:chExt cx="3857426" cy="2038304"/>
          </a:xfrm>
        </p:grpSpPr>
        <p:sp>
          <p:nvSpPr>
            <p:cNvPr id="2" name="Rectangle 6"/>
            <p:cNvSpPr>
              <a:spLocks noChangeArrowheads="1"/>
            </p:cNvSpPr>
            <p:nvPr/>
          </p:nvSpPr>
          <p:spPr bwMode="auto">
            <a:xfrm>
              <a:off x="2619112" y="2284984"/>
              <a:ext cx="2078256" cy="304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fr-FR" sz="1200" i="0" dirty="0"/>
                <a:t>K. Moffatt, </a:t>
              </a:r>
              <a:r>
                <a:rPr lang="fr-FR" sz="1200" i="1" dirty="0"/>
                <a:t>Nature </a:t>
              </a:r>
              <a:r>
                <a:rPr lang="fr-FR" sz="1200" dirty="0"/>
                <a:t>(2000) </a:t>
              </a:r>
            </a:p>
          </p:txBody>
        </p:sp>
        <p:pic>
          <p:nvPicPr>
            <p:cNvPr id="3" name="Picture 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9" b="20423"/>
            <a:stretch/>
          </p:blipFill>
          <p:spPr bwMode="auto">
            <a:xfrm>
              <a:off x="857093" y="551471"/>
              <a:ext cx="3857426" cy="1694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372" y="5195035"/>
            <a:ext cx="4829110" cy="1316632"/>
          </a:xfrm>
          <a:prstGeom prst="rect">
            <a:avLst/>
          </a:prstGeom>
        </p:spPr>
      </p:pic>
      <p:pic>
        <p:nvPicPr>
          <p:cNvPr id="9" name="Image 8" descr="cb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89" y="4852820"/>
            <a:ext cx="2699571" cy="179205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743" y="939668"/>
            <a:ext cx="2768780" cy="155743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225" y="2690629"/>
            <a:ext cx="2942298" cy="2022830"/>
          </a:xfrm>
          <a:prstGeom prst="rect">
            <a:avLst/>
          </a:prstGeom>
        </p:spPr>
      </p:pic>
      <p:pic>
        <p:nvPicPr>
          <p:cNvPr id="13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123" y="2668609"/>
            <a:ext cx="4816743" cy="187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326636" y="4308219"/>
            <a:ext cx="1252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IgNobel</a:t>
            </a:r>
            <a:r>
              <a:rPr lang="fr-FR" sz="1400" dirty="0" smtClean="0"/>
              <a:t> 2000</a:t>
            </a:r>
            <a:endParaRPr lang="fr-FR" sz="1400" dirty="0"/>
          </a:p>
        </p:txBody>
      </p:sp>
      <p:sp>
        <p:nvSpPr>
          <p:cNvPr id="5" name="ZoneTexte 4"/>
          <p:cNvSpPr txBox="1"/>
          <p:nvPr/>
        </p:nvSpPr>
        <p:spPr>
          <a:xfrm>
            <a:off x="2494158" y="144188"/>
            <a:ext cx="4320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cap="small" dirty="0" smtClean="0"/>
              <a:t>Les Physiciens et le Jouet…</a:t>
            </a:r>
            <a:endParaRPr lang="fr-FR" sz="2400" cap="small" dirty="0"/>
          </a:p>
        </p:txBody>
      </p:sp>
    </p:spTree>
    <p:extLst>
      <p:ext uri="{BB962C8B-B14F-4D97-AF65-F5344CB8AC3E}">
        <p14:creationId xmlns:p14="http://schemas.microsoft.com/office/powerpoint/2010/main" val="1422011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326301" y="1094518"/>
            <a:ext cx="447420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cap="small" dirty="0" smtClean="0"/>
              <a:t>Le Jouet...</a:t>
            </a:r>
          </a:p>
          <a:p>
            <a:pPr algn="ctr"/>
            <a:r>
              <a:rPr lang="fr-FR" sz="2400" cap="small" dirty="0" smtClean="0"/>
              <a:t>quelle valeur ajoutée </a:t>
            </a:r>
          </a:p>
          <a:p>
            <a:pPr algn="ctr"/>
            <a:r>
              <a:rPr lang="fr-FR" sz="2400" cap="small" dirty="0" smtClean="0"/>
              <a:t>pour </a:t>
            </a:r>
            <a:r>
              <a:rPr lang="fr-FR" sz="2400" i="1" cap="small" dirty="0"/>
              <a:t>e</a:t>
            </a:r>
            <a:r>
              <a:rPr lang="fr-FR" sz="2400" i="1" cap="small" dirty="0" smtClean="0"/>
              <a:t>nseigner</a:t>
            </a:r>
            <a:r>
              <a:rPr lang="fr-FR" sz="2400" cap="small" dirty="0" smtClean="0"/>
              <a:t> la Physique ?</a:t>
            </a:r>
            <a:endParaRPr lang="fr-FR" sz="2400" cap="small" dirty="0"/>
          </a:p>
        </p:txBody>
      </p:sp>
      <p:sp>
        <p:nvSpPr>
          <p:cNvPr id="3" name="ZoneTexte 2"/>
          <p:cNvSpPr txBox="1"/>
          <p:nvPr/>
        </p:nvSpPr>
        <p:spPr>
          <a:xfrm>
            <a:off x="1104390" y="3328724"/>
            <a:ext cx="73661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dirty="0" smtClean="0"/>
              <a:t>le jouet « expliqué » : un moyen original de « faire » de la physique</a:t>
            </a:r>
          </a:p>
          <a:p>
            <a:pPr marL="342900" indent="-342900">
              <a:buFont typeface="+mj-lt"/>
              <a:buAutoNum type="arabicPeriod"/>
            </a:pPr>
            <a:endParaRPr lang="fr-FR" dirty="0"/>
          </a:p>
          <a:p>
            <a:pPr marL="342900" indent="-342900">
              <a:buFont typeface="+mj-lt"/>
              <a:buAutoNum type="arabicPeriod"/>
            </a:pPr>
            <a:r>
              <a:rPr lang="fr-FR" dirty="0" smtClean="0"/>
              <a:t>objets ludiques : donner à voir et à manipuler</a:t>
            </a:r>
          </a:p>
          <a:p>
            <a:pPr marL="342900" indent="-342900">
              <a:buFont typeface="+mj-lt"/>
              <a:buAutoNum type="arabicPeriod"/>
            </a:pPr>
            <a:endParaRPr lang="fr-FR" dirty="0"/>
          </a:p>
          <a:p>
            <a:pPr marL="342900" indent="-342900">
              <a:buFont typeface="+mj-lt"/>
              <a:buAutoNum type="arabicPeriod"/>
            </a:pPr>
            <a:r>
              <a:rPr lang="fr-FR" dirty="0" smtClean="0"/>
              <a:t>objets nomades, au fil de l’histoire de la physique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810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27637" y="2827668"/>
            <a:ext cx="2276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cap="small"/>
              <a:t>1. Expliquer</a:t>
            </a:r>
          </a:p>
        </p:txBody>
      </p:sp>
    </p:spTree>
    <p:extLst>
      <p:ext uri="{BB962C8B-B14F-4D97-AF65-F5344CB8AC3E}">
        <p14:creationId xmlns:p14="http://schemas.microsoft.com/office/powerpoint/2010/main" val="4203317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784" y="1617562"/>
            <a:ext cx="2942298" cy="202283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12919" y="5655149"/>
            <a:ext cx="69381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charset="0"/>
              <a:buChar char="®"/>
            </a:pPr>
            <a:r>
              <a:rPr lang="fr-FR" sz="1600" dirty="0" smtClean="0"/>
              <a:t>convient mieux </a:t>
            </a:r>
            <a:r>
              <a:rPr lang="fr-FR" sz="1600" dirty="0"/>
              <a:t>à un projet de physique </a:t>
            </a:r>
            <a:r>
              <a:rPr lang="fr-FR" sz="1600" dirty="0" smtClean="0"/>
              <a:t>expérimentale (L3)</a:t>
            </a:r>
          </a:p>
          <a:p>
            <a:r>
              <a:rPr lang="fr-FR" sz="1600" dirty="0"/>
              <a:t>	</a:t>
            </a:r>
            <a:r>
              <a:rPr lang="fr-FR" sz="1600" dirty="0" smtClean="0"/>
              <a:t>									 </a:t>
            </a:r>
            <a:r>
              <a:rPr lang="fr-FR" sz="1600" dirty="0"/>
              <a:t>(cf. Y. Couder, demain)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42653" y="3837269"/>
            <a:ext cx="6789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/>
              <a:t>Lévitation (dynamique) d’un aimant permanent dans un champ (statique)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522664" y="923687"/>
            <a:ext cx="6024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cap="small" dirty="0"/>
              <a:t>L</a:t>
            </a:r>
            <a:r>
              <a:rPr lang="fr-FR" sz="2400" cap="small" dirty="0" smtClean="0"/>
              <a:t>e </a:t>
            </a:r>
            <a:r>
              <a:rPr lang="fr-FR" sz="2400" cap="small" dirty="0" err="1" smtClean="0"/>
              <a:t>Levitron</a:t>
            </a:r>
            <a:r>
              <a:rPr lang="fr-FR" sz="2400" cap="small" dirty="0" smtClean="0"/>
              <a:t>, mission impossible ? Hélas !</a:t>
            </a:r>
            <a:endParaRPr lang="fr-FR" sz="2400" cap="small" dirty="0"/>
          </a:p>
        </p:txBody>
      </p:sp>
      <p:sp>
        <p:nvSpPr>
          <p:cNvPr id="7" name="Rectangle 6"/>
          <p:cNvSpPr/>
          <p:nvPr/>
        </p:nvSpPr>
        <p:spPr>
          <a:xfrm>
            <a:off x="512919" y="4427762"/>
            <a:ext cx="77957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600" dirty="0">
                <a:sym typeface="Symbol"/>
              </a:rPr>
              <a:t> </a:t>
            </a:r>
            <a:r>
              <a:rPr lang="fr-FR" sz="1600" dirty="0">
                <a:solidFill>
                  <a:srgbClr val="000000"/>
                </a:solidFill>
              </a:rPr>
              <a:t>un joli problème de physique…(cf. théorème d’</a:t>
            </a:r>
            <a:r>
              <a:rPr lang="fr-FR" sz="1600" dirty="0" err="1">
                <a:solidFill>
                  <a:srgbClr val="000000"/>
                </a:solidFill>
              </a:rPr>
              <a:t>Earnshaw</a:t>
            </a:r>
            <a:r>
              <a:rPr lang="fr-FR" sz="16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12919" y="4919949"/>
            <a:ext cx="5171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ym typeface="Symbol"/>
              </a:rPr>
              <a:t> </a:t>
            </a:r>
            <a:r>
              <a:rPr lang="fr-FR" sz="1600" dirty="0" smtClean="0"/>
              <a:t>magnétisme + stabilité des systèmes dynamiques…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881916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3391"/>
          <a:stretch/>
        </p:blipFill>
        <p:spPr>
          <a:xfrm>
            <a:off x="5061337" y="1846046"/>
            <a:ext cx="2858747" cy="18034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352093" y="877458"/>
            <a:ext cx="6483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cap="small" dirty="0"/>
              <a:t>Le pendule (pas si simple) </a:t>
            </a:r>
            <a:r>
              <a:rPr lang="fr-FR" sz="2400" cap="small" dirty="0" smtClean="0"/>
              <a:t>dit « de Newton » </a:t>
            </a:r>
            <a:endParaRPr lang="fr-FR" sz="2400" cap="small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023" y="1566797"/>
            <a:ext cx="3814563" cy="254431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385505" y="3587891"/>
            <a:ext cx="2210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Newton (</a:t>
            </a:r>
            <a:r>
              <a:rPr lang="fr-FR" sz="1400" dirty="0" err="1"/>
              <a:t>Principia</a:t>
            </a:r>
            <a:r>
              <a:rPr lang="fr-FR" sz="1400" dirty="0"/>
              <a:t>, 1687)</a:t>
            </a:r>
          </a:p>
          <a:p>
            <a:r>
              <a:rPr lang="fr-FR" sz="1400" dirty="0"/>
              <a:t>Mariotte (1673), Huygens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64139" y="6456510"/>
            <a:ext cx="61265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/>
              <a:t>G.L.Baker &amp; J.A. Blackburn, « The Pendulum – a case study in physics » (O.U.P. 2005)</a:t>
            </a:r>
          </a:p>
        </p:txBody>
      </p:sp>
      <p:sp>
        <p:nvSpPr>
          <p:cNvPr id="11" name="Ellipse 10"/>
          <p:cNvSpPr/>
          <p:nvPr/>
        </p:nvSpPr>
        <p:spPr bwMode="auto">
          <a:xfrm>
            <a:off x="1086899" y="4481181"/>
            <a:ext cx="280885" cy="280885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llipse 11"/>
          <p:cNvSpPr/>
          <p:nvPr/>
        </p:nvSpPr>
        <p:spPr bwMode="auto">
          <a:xfrm>
            <a:off x="1520184" y="4481181"/>
            <a:ext cx="280885" cy="28088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1801069" y="4481181"/>
            <a:ext cx="280885" cy="28088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1520184" y="5158654"/>
            <a:ext cx="280885" cy="280885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1813026" y="5158654"/>
            <a:ext cx="280885" cy="28088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Ellipse 15"/>
          <p:cNvSpPr/>
          <p:nvPr/>
        </p:nvSpPr>
        <p:spPr bwMode="auto">
          <a:xfrm>
            <a:off x="2234354" y="5158654"/>
            <a:ext cx="280885" cy="28088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1110823" y="5969751"/>
            <a:ext cx="280885" cy="280885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Ellipse 17"/>
          <p:cNvSpPr/>
          <p:nvPr/>
        </p:nvSpPr>
        <p:spPr bwMode="auto">
          <a:xfrm>
            <a:off x="2105869" y="5969751"/>
            <a:ext cx="280885" cy="28088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Ellipse 18"/>
          <p:cNvSpPr/>
          <p:nvPr/>
        </p:nvSpPr>
        <p:spPr bwMode="auto">
          <a:xfrm>
            <a:off x="2386754" y="5969751"/>
            <a:ext cx="280885" cy="28088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1" name="Connecteur droit avec flèche 20"/>
          <p:cNvCxnSpPr/>
          <p:nvPr/>
        </p:nvCxnSpPr>
        <p:spPr bwMode="auto">
          <a:xfrm>
            <a:off x="1233448" y="4640178"/>
            <a:ext cx="128179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Connecteur droit avec flèche 24"/>
          <p:cNvCxnSpPr/>
          <p:nvPr/>
        </p:nvCxnSpPr>
        <p:spPr bwMode="auto">
          <a:xfrm>
            <a:off x="2386754" y="5305440"/>
            <a:ext cx="128179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Connecteur droit avec flèche 25"/>
          <p:cNvCxnSpPr/>
          <p:nvPr/>
        </p:nvCxnSpPr>
        <p:spPr bwMode="auto">
          <a:xfrm>
            <a:off x="2386754" y="6116537"/>
            <a:ext cx="86173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Connecteur droit avec flèche 27"/>
          <p:cNvCxnSpPr/>
          <p:nvPr/>
        </p:nvCxnSpPr>
        <p:spPr bwMode="auto">
          <a:xfrm flipH="1">
            <a:off x="806023" y="6116537"/>
            <a:ext cx="457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" name="ZoneTexte 30"/>
          <p:cNvSpPr txBox="1"/>
          <p:nvPr/>
        </p:nvSpPr>
        <p:spPr>
          <a:xfrm>
            <a:off x="4046245" y="4543100"/>
            <a:ext cx="567478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ym typeface="Symbol"/>
              </a:rPr>
              <a:t> </a:t>
            </a:r>
            <a:r>
              <a:rPr lang="fr-FR" sz="1600"/>
              <a:t>un pb dégénéré</a:t>
            </a:r>
          </a:p>
          <a:p>
            <a:pPr marL="285750" indent="-285750">
              <a:buFont typeface="Symbol" charset="0"/>
              <a:buChar char="®"/>
            </a:pPr>
            <a:r>
              <a:rPr lang="fr-FR" sz="1600"/>
              <a:t>la nature semble choisir la solution la plus simple !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170973" y="4466156"/>
            <a:ext cx="749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avant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170973" y="5378484"/>
            <a:ext cx="76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après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4082388" y="5621142"/>
            <a:ext cx="651049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ym typeface="Symbol"/>
              </a:rPr>
              <a:t> interactions = contact solide-solide…</a:t>
            </a:r>
          </a:p>
          <a:p>
            <a:r>
              <a:rPr lang="fr-FR" sz="1600">
                <a:sym typeface="Symbol"/>
              </a:rPr>
              <a:t> </a:t>
            </a:r>
            <a:r>
              <a:rPr lang="fr-FR" sz="1600"/>
              <a:t>mieux vaut traiter l’exp</a:t>
            </a:r>
            <a:r>
              <a:rPr lang="fr-FR" sz="1600" baseline="30000"/>
              <a:t>ce</a:t>
            </a:r>
            <a:r>
              <a:rPr lang="fr-FR" sz="1600"/>
              <a:t> de Rutherford !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1051115" y="4076971"/>
            <a:ext cx="424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V</a:t>
            </a:r>
            <a:r>
              <a:rPr lang="fr-FR" baseline="-25000"/>
              <a:t>0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2824271" y="4835488"/>
            <a:ext cx="424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V</a:t>
            </a:r>
            <a:r>
              <a:rPr lang="fr-FR" baseline="-25000"/>
              <a:t>0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2667639" y="5621142"/>
            <a:ext cx="80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2/3 V</a:t>
            </a:r>
            <a:r>
              <a:rPr lang="fr-FR" baseline="-25000"/>
              <a:t>0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790395" y="5621142"/>
            <a:ext cx="88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-1/3 V</a:t>
            </a:r>
            <a:r>
              <a:rPr lang="fr-FR" baseline="-2500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95139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74" y="986412"/>
            <a:ext cx="4513983" cy="3130531"/>
          </a:xfrm>
          <a:prstGeom prst="rect">
            <a:avLst/>
          </a:prstGeom>
        </p:spPr>
      </p:pic>
      <p:pic>
        <p:nvPicPr>
          <p:cNvPr id="3" name="Image 2" descr="Lu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287" y="250117"/>
            <a:ext cx="1687157" cy="6283664"/>
          </a:xfrm>
          <a:prstGeom prst="rect">
            <a:avLst/>
          </a:prstGeom>
        </p:spPr>
      </p:pic>
      <p:cxnSp>
        <p:nvCxnSpPr>
          <p:cNvPr id="7" name="Connecteur droit avec flèche 6"/>
          <p:cNvCxnSpPr/>
          <p:nvPr/>
        </p:nvCxnSpPr>
        <p:spPr bwMode="auto">
          <a:xfrm>
            <a:off x="6872466" y="250117"/>
            <a:ext cx="0" cy="609899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ZoneTexte 7"/>
          <p:cNvSpPr txBox="1"/>
          <p:nvPr/>
        </p:nvSpPr>
        <p:spPr>
          <a:xfrm>
            <a:off x="6451205" y="607342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z</a:t>
            </a:r>
          </a:p>
        </p:txBody>
      </p:sp>
      <p:cxnSp>
        <p:nvCxnSpPr>
          <p:cNvPr id="11" name="Connecteur droit 10"/>
          <p:cNvCxnSpPr/>
          <p:nvPr/>
        </p:nvCxnSpPr>
        <p:spPr bwMode="auto">
          <a:xfrm flipH="1">
            <a:off x="6646945" y="1151408"/>
            <a:ext cx="5108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ZoneTexte 12"/>
          <p:cNvSpPr txBox="1"/>
          <p:nvPr/>
        </p:nvSpPr>
        <p:spPr>
          <a:xfrm>
            <a:off x="6294683" y="966742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0</a:t>
            </a:r>
          </a:p>
        </p:txBody>
      </p:sp>
      <p:sp>
        <p:nvSpPr>
          <p:cNvPr id="15" name="Ellipse 14"/>
          <p:cNvSpPr/>
          <p:nvPr/>
        </p:nvSpPr>
        <p:spPr bwMode="auto">
          <a:xfrm>
            <a:off x="3275993" y="1589682"/>
            <a:ext cx="130565" cy="130565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3341276" y="1720248"/>
            <a:ext cx="4723798" cy="2173175"/>
            <a:chOff x="3341276" y="1720248"/>
            <a:chExt cx="4723798" cy="2173175"/>
          </a:xfrm>
        </p:grpSpPr>
        <p:sp>
          <p:nvSpPr>
            <p:cNvPr id="14" name="Ellipse 13"/>
            <p:cNvSpPr/>
            <p:nvPr/>
          </p:nvSpPr>
          <p:spPr bwMode="auto">
            <a:xfrm>
              <a:off x="6955552" y="2783901"/>
              <a:ext cx="1109522" cy="1109522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17" name="Connecteur en angle 16"/>
            <p:cNvCxnSpPr>
              <a:stCxn id="14" idx="2"/>
              <a:endCxn id="15" idx="4"/>
            </p:cNvCxnSpPr>
            <p:nvPr/>
          </p:nvCxnSpPr>
          <p:spPr bwMode="auto">
            <a:xfrm rot="10800000">
              <a:off x="3341276" y="1720248"/>
              <a:ext cx="3614276" cy="1618415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9" name="Ellipse 18"/>
          <p:cNvSpPr/>
          <p:nvPr/>
        </p:nvSpPr>
        <p:spPr bwMode="auto">
          <a:xfrm>
            <a:off x="1564803" y="1789562"/>
            <a:ext cx="130565" cy="130565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er 1"/>
          <p:cNvGrpSpPr/>
          <p:nvPr/>
        </p:nvGrpSpPr>
        <p:grpSpPr>
          <a:xfrm>
            <a:off x="1630086" y="781313"/>
            <a:ext cx="6434988" cy="1109522"/>
            <a:chOff x="1630086" y="781313"/>
            <a:chExt cx="6434988" cy="1109522"/>
          </a:xfrm>
        </p:grpSpPr>
        <p:sp>
          <p:nvSpPr>
            <p:cNvPr id="18" name="Ellipse 17"/>
            <p:cNvSpPr/>
            <p:nvPr/>
          </p:nvSpPr>
          <p:spPr bwMode="auto">
            <a:xfrm>
              <a:off x="6955552" y="781313"/>
              <a:ext cx="1109522" cy="1109522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21" name="Connecteur en angle 20"/>
            <p:cNvCxnSpPr>
              <a:stCxn id="18" idx="2"/>
              <a:endCxn id="19" idx="0"/>
            </p:cNvCxnSpPr>
            <p:nvPr/>
          </p:nvCxnSpPr>
          <p:spPr bwMode="auto">
            <a:xfrm rot="10800000" flipV="1">
              <a:off x="1630086" y="1336074"/>
              <a:ext cx="5325466" cy="453488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5" name="Grouper 4"/>
          <p:cNvGrpSpPr/>
          <p:nvPr/>
        </p:nvGrpSpPr>
        <p:grpSpPr>
          <a:xfrm>
            <a:off x="5052668" y="1876675"/>
            <a:ext cx="3012406" cy="4198313"/>
            <a:chOff x="5052668" y="1876675"/>
            <a:chExt cx="3012406" cy="4198313"/>
          </a:xfrm>
        </p:grpSpPr>
        <p:sp>
          <p:nvSpPr>
            <p:cNvPr id="22" name="Ellipse 21"/>
            <p:cNvSpPr/>
            <p:nvPr/>
          </p:nvSpPr>
          <p:spPr bwMode="auto">
            <a:xfrm>
              <a:off x="6955552" y="4965466"/>
              <a:ext cx="1109522" cy="1109522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24" name="Connecteur en angle 23"/>
            <p:cNvCxnSpPr>
              <a:stCxn id="22" idx="2"/>
              <a:endCxn id="25" idx="6"/>
            </p:cNvCxnSpPr>
            <p:nvPr/>
          </p:nvCxnSpPr>
          <p:spPr bwMode="auto">
            <a:xfrm rot="10800000">
              <a:off x="5052668" y="1876675"/>
              <a:ext cx="1902884" cy="3643552"/>
            </a:xfrm>
            <a:prstGeom prst="bentConnector3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5" name="Ellipse 24"/>
          <p:cNvSpPr/>
          <p:nvPr/>
        </p:nvSpPr>
        <p:spPr bwMode="auto">
          <a:xfrm>
            <a:off x="4922103" y="1811392"/>
            <a:ext cx="130565" cy="130565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" name="Grouper 5"/>
          <p:cNvGrpSpPr/>
          <p:nvPr/>
        </p:nvGrpSpPr>
        <p:grpSpPr>
          <a:xfrm>
            <a:off x="1066792" y="4116418"/>
            <a:ext cx="4195199" cy="1984749"/>
            <a:chOff x="1066792" y="4116418"/>
            <a:chExt cx="4195199" cy="1984749"/>
          </a:xfrm>
        </p:grpSpPr>
        <p:pic>
          <p:nvPicPr>
            <p:cNvPr id="32" name="Image 31"/>
            <p:cNvPicPr>
              <a:picLocks noChangeAspect="1"/>
            </p:cNvPicPr>
            <p:nvPr/>
          </p:nvPicPr>
          <p:blipFill rotWithShape="1">
            <a:blip r:embed="rId4"/>
            <a:srcRect b="30751"/>
            <a:stretch/>
          </p:blipFill>
          <p:spPr>
            <a:xfrm>
              <a:off x="1066792" y="4116418"/>
              <a:ext cx="4195199" cy="1488590"/>
            </a:xfrm>
            <a:prstGeom prst="rect">
              <a:avLst/>
            </a:prstGeom>
          </p:spPr>
        </p:pic>
        <p:sp>
          <p:nvSpPr>
            <p:cNvPr id="33" name="ZoneTexte 32"/>
            <p:cNvSpPr txBox="1"/>
            <p:nvPr/>
          </p:nvSpPr>
          <p:spPr>
            <a:xfrm>
              <a:off x="1266749" y="5639502"/>
              <a:ext cx="3785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J.T. </a:t>
              </a:r>
              <a:r>
                <a:rPr lang="fr-FR" sz="1200" dirty="0" err="1"/>
                <a:t>Désaguliers</a:t>
              </a:r>
              <a:r>
                <a:rPr lang="fr-FR" sz="1200" dirty="0"/>
                <a:t>, démonstrateur à la Royal Society</a:t>
              </a:r>
            </a:p>
            <a:p>
              <a:r>
                <a:rPr lang="fr-FR" sz="1200" i="1" dirty="0"/>
                <a:t>A Course of </a:t>
              </a:r>
              <a:r>
                <a:rPr lang="fr-FR" sz="1200" i="1" dirty="0" err="1"/>
                <a:t>experimental</a:t>
              </a:r>
              <a:r>
                <a:rPr lang="fr-FR" sz="1200" i="1" dirty="0"/>
                <a:t> </a:t>
              </a:r>
              <a:r>
                <a:rPr lang="fr-FR" sz="1200" i="1" dirty="0" err="1"/>
                <a:t>philosophy</a:t>
              </a:r>
              <a:r>
                <a:rPr lang="fr-FR" sz="1200" i="1" dirty="0"/>
                <a:t> </a:t>
              </a:r>
              <a:r>
                <a:rPr lang="fr-FR" sz="1200" dirty="0"/>
                <a:t>(London, 1734) </a:t>
              </a:r>
            </a:p>
          </p:txBody>
        </p:sp>
      </p:grpSp>
      <p:sp>
        <p:nvSpPr>
          <p:cNvPr id="34" name="ZoneTexte 33"/>
          <p:cNvSpPr txBox="1"/>
          <p:nvPr/>
        </p:nvSpPr>
        <p:spPr>
          <a:xfrm>
            <a:off x="2168569" y="262882"/>
            <a:ext cx="2777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cap="small"/>
              <a:t>Le Ludion revisité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6471262" y="5150895"/>
            <a:ext cx="35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H</a:t>
            </a:r>
          </a:p>
        </p:txBody>
      </p:sp>
      <p:sp>
        <p:nvSpPr>
          <p:cNvPr id="9" name="Flèche vers le bas 8"/>
          <p:cNvSpPr/>
          <p:nvPr/>
        </p:nvSpPr>
        <p:spPr bwMode="auto">
          <a:xfrm>
            <a:off x="7275166" y="564226"/>
            <a:ext cx="386536" cy="368002"/>
          </a:xfrm>
          <a:prstGeom prst="downArrow">
            <a:avLst/>
          </a:prstGeom>
          <a:solidFill>
            <a:schemeClr val="tx2">
              <a:lumMod val="65000"/>
              <a:lumOff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295463" y="194894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</a:t>
            </a:r>
            <a:endParaRPr lang="fr-FR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663974" y="6216220"/>
            <a:ext cx="4951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équilibre instable, transition de stabilité,</a:t>
            </a:r>
            <a:r>
              <a:rPr lang="fr-FR" sz="1600" i="1" dirty="0"/>
              <a:t> </a:t>
            </a:r>
            <a:r>
              <a:rPr lang="fr-FR" sz="1600" i="1" dirty="0" smtClean="0"/>
              <a:t>hystérésis…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3082528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390767" y="2967479"/>
            <a:ext cx="2898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cap="small"/>
              <a:t>2. Expérimenter</a:t>
            </a:r>
          </a:p>
        </p:txBody>
      </p:sp>
    </p:spTree>
    <p:extLst>
      <p:ext uri="{BB962C8B-B14F-4D97-AF65-F5344CB8AC3E}">
        <p14:creationId xmlns:p14="http://schemas.microsoft.com/office/powerpoint/2010/main" val="541505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Helvetica"/>
        <a:ea typeface="ＭＳ Ｐゴシック"/>
        <a:cs typeface="ＭＳ Ｐゴシック"/>
      </a:majorFont>
      <a:minorFont>
        <a:latin typeface="Helvetica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524</Words>
  <Application>Microsoft Macintosh PowerPoint</Application>
  <PresentationFormat>Présentation à l'écran (4:3)</PresentationFormat>
  <Paragraphs>112</Paragraphs>
  <Slides>18</Slides>
  <Notes>3</Notes>
  <HiddenSlides>1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0" baseType="lpstr">
      <vt:lpstr>Nouvelle présentation</vt:lpstr>
      <vt:lpstr>…quation</vt:lpstr>
      <vt:lpstr>Jouer avec la Physique – Homo Ludens en Licence –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INSP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JOUER AVEC LA PHYSIQUE</dc:title>
  <dc:creator>Tristan Baumberger</dc:creator>
  <cp:lastModifiedBy>Tristan Baumberger</cp:lastModifiedBy>
  <cp:revision>138</cp:revision>
  <dcterms:created xsi:type="dcterms:W3CDTF">2013-11-06T17:00:53Z</dcterms:created>
  <dcterms:modified xsi:type="dcterms:W3CDTF">2015-07-06T06:42:38Z</dcterms:modified>
</cp:coreProperties>
</file>