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8" r:id="rId4"/>
    <p:sldId id="275" r:id="rId5"/>
    <p:sldId id="268" r:id="rId6"/>
    <p:sldId id="270" r:id="rId7"/>
    <p:sldId id="271" r:id="rId8"/>
    <p:sldId id="272" r:id="rId9"/>
    <p:sldId id="273" r:id="rId10"/>
    <p:sldId id="269" r:id="rId11"/>
    <p:sldId id="274" r:id="rId12"/>
    <p:sldId id="260" r:id="rId13"/>
    <p:sldId id="276" r:id="rId14"/>
  </p:sldIdLst>
  <p:sldSz cx="9144000" cy="6858000" type="screen4x3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8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2429D-9DC2-6046-934C-3664C88407FB}" type="datetimeFigureOut">
              <a:rPr lang="fr-FR" smtClean="0"/>
              <a:t>07/07/2015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D85CE-7752-4348-B90D-A390D2CE45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221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7A637-1B1B-AC4F-8CA0-8FC80F200ACE}" type="datetimeFigureOut">
              <a:rPr lang="fr-FR" smtClean="0"/>
              <a:t>07/07/2015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EED8A-1C5E-B54A-987B-4E248BA1A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55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" name="AutoShape 2" descr="http://epu2015.sciencesconf.org/conference/epu2015/header/logo_small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5575" y="6416675"/>
            <a:ext cx="2728302" cy="365125"/>
          </a:xfrm>
        </p:spPr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55575" y="6416675"/>
            <a:ext cx="2526079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fr-FR" smtClean="0"/>
              <a:t>6/07/2015  Enseigner la physique à l’université - UPMC Paris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G. Latour</a:t>
            </a: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 descr="logo_ups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74" y="6306033"/>
            <a:ext cx="989584" cy="494792"/>
          </a:xfrm>
          <a:prstGeom prst="rect">
            <a:avLst/>
          </a:prstGeom>
        </p:spPr>
      </p:pic>
      <p:sp>
        <p:nvSpPr>
          <p:cNvPr id="2" name="AutoShape 2" descr="http://epu2015.sciencesconf.org/conference/epu2015/header/logo_smal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://epu2015.sciencesconf.org/conference/epu2015/header/logo_smal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41" y="6304390"/>
            <a:ext cx="518136" cy="4980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Gael\Gael_IMNC\Enseignement\Optique-physique_S4\TP_interfeormetrie\photos\20141211_164102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3015" r="16468"/>
          <a:stretch/>
        </p:blipFill>
        <p:spPr bwMode="auto">
          <a:xfrm>
            <a:off x="0" y="-26542"/>
            <a:ext cx="9246340" cy="68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tx1"/>
                </a:solidFill>
              </a:rPr>
              <a:t>Une approche expérimentale de l’optique en licence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b="1" cap="none" dirty="0" smtClean="0"/>
              <a:t>Gaël </a:t>
            </a:r>
            <a:r>
              <a:rPr lang="fr-FR" sz="2400" b="1" cap="none" dirty="0" err="1" smtClean="0"/>
              <a:t>Latour</a:t>
            </a:r>
            <a:r>
              <a:rPr lang="fr-FR" sz="2400" b="1" cap="none" dirty="0" smtClean="0"/>
              <a:t>, Marie Godard, Vincent Guillet</a:t>
            </a:r>
          </a:p>
          <a:p>
            <a:r>
              <a:rPr lang="fr-FR" sz="2000" b="1" i="1" dirty="0" smtClean="0"/>
              <a:t>Université Paris-Sud (</a:t>
            </a:r>
            <a:r>
              <a:rPr lang="fr-FR" sz="2000" b="1" i="1" dirty="0"/>
              <a:t>Orsay)</a:t>
            </a:r>
          </a:p>
          <a:p>
            <a:endParaRPr lang="fr-FR" sz="2400" dirty="0"/>
          </a:p>
        </p:txBody>
      </p:sp>
      <p:pic>
        <p:nvPicPr>
          <p:cNvPr id="8" name="Image 7" descr="logo_u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94" y="5701007"/>
            <a:ext cx="2246568" cy="1123284"/>
          </a:xfrm>
          <a:prstGeom prst="rect">
            <a:avLst/>
          </a:prstGeom>
        </p:spPr>
      </p:pic>
      <p:pic>
        <p:nvPicPr>
          <p:cNvPr id="4" name="Picture 2" descr="http://epu2015.sciencesconf.org/conference/epu2015/header/logo_smal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52" y="5701007"/>
            <a:ext cx="1168516" cy="11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5860" y="1634831"/>
            <a:ext cx="8640151" cy="480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</a:rPr>
              <a:t>Cours1</a:t>
            </a:r>
            <a:r>
              <a:rPr lang="fr-FR" dirty="0" smtClean="0"/>
              <a:t> : introduction sur les ondes électromagnétiques (ondes, phase, chemin optique…)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5"/>
                </a:solidFill>
              </a:rPr>
              <a:t>TD1</a:t>
            </a:r>
            <a:r>
              <a:rPr lang="fr-FR" dirty="0" smtClean="0"/>
              <a:t> : interférences à deux ondes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</a:rPr>
              <a:t>Cours2</a:t>
            </a:r>
            <a:r>
              <a:rPr lang="fr-FR" dirty="0" smtClean="0"/>
              <a:t> : interférences : configurations lame de verre et coin de verre, Michelson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5"/>
                </a:solidFill>
              </a:rPr>
              <a:t>TD2</a:t>
            </a:r>
            <a:r>
              <a:rPr lang="fr-FR" dirty="0" smtClean="0"/>
              <a:t> : interféromètre de Michelson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00B050"/>
                </a:solidFill>
              </a:rPr>
              <a:t>TP1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: construction d’un interféromètre de Michelson (</a:t>
            </a:r>
            <a:r>
              <a:rPr lang="fr-FR" i="1" dirty="0" smtClean="0"/>
              <a:t>4h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 marL="269875" lvl="1" indent="-2698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</a:rPr>
              <a:t>Cours 3 </a:t>
            </a:r>
            <a:r>
              <a:rPr lang="fr-FR" dirty="0" smtClean="0"/>
              <a:t>: diffraction</a:t>
            </a:r>
          </a:p>
          <a:p>
            <a:pPr marL="269875" lvl="1" indent="-2698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5"/>
                </a:solidFill>
              </a:rPr>
              <a:t>TD3</a:t>
            </a:r>
            <a:r>
              <a:rPr lang="fr-FR" dirty="0" smtClean="0"/>
              <a:t> : diffraction, formule des réseaux</a:t>
            </a:r>
          </a:p>
          <a:p>
            <a:pPr marL="269875" lvl="1" indent="-269875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00B050"/>
                </a:solidFill>
              </a:rPr>
              <a:t>TP2</a:t>
            </a:r>
            <a:r>
              <a:rPr lang="fr-FR" dirty="0" smtClean="0"/>
              <a:t> : diffraction par une fente (largeur variable) et un trou (</a:t>
            </a:r>
            <a:r>
              <a:rPr lang="fr-FR" i="1" dirty="0" smtClean="0"/>
              <a:t>3h</a:t>
            </a:r>
            <a:r>
              <a:rPr lang="fr-FR" dirty="0" smtClean="0"/>
              <a:t>)</a:t>
            </a:r>
          </a:p>
          <a:p>
            <a:pPr marL="895350" lvl="1" indent="-895350">
              <a:spcAft>
                <a:spcPts val="300"/>
              </a:spcAft>
            </a:pPr>
            <a:r>
              <a:rPr lang="fr-FR" dirty="0"/>
              <a:t>	</a:t>
            </a:r>
            <a:r>
              <a:rPr lang="fr-FR" sz="1600" i="1" dirty="0" smtClean="0"/>
              <a:t>mesure sur écran, influence de la largeur et de la distance, mesures des incertitudes, observation des figures avec une caméra 2D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00B050"/>
                </a:solidFill>
              </a:rPr>
              <a:t>TP3</a:t>
            </a:r>
            <a:r>
              <a:rPr lang="fr-FR" dirty="0" smtClean="0"/>
              <a:t> : diffraction + interférences (</a:t>
            </a:r>
            <a:r>
              <a:rPr lang="fr-FR" i="1" dirty="0" smtClean="0"/>
              <a:t>3h</a:t>
            </a:r>
            <a:r>
              <a:rPr lang="fr-FR" dirty="0" smtClean="0"/>
              <a:t>)</a:t>
            </a:r>
          </a:p>
          <a:p>
            <a:pPr marL="914400" lvl="3">
              <a:spcAft>
                <a:spcPts val="300"/>
              </a:spcAft>
            </a:pPr>
            <a:r>
              <a:rPr lang="fr-FR" sz="1600" i="1" dirty="0" smtClean="0"/>
              <a:t>fentes d’Young, réseau, voilage, motifs plus complexes</a:t>
            </a:r>
          </a:p>
          <a:p>
            <a:pPr marL="269875" lvl="3" indent="-2698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00B050"/>
                </a:solidFill>
              </a:rPr>
              <a:t>TP4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: réseaux en lumière blanche, </a:t>
            </a:r>
            <a:r>
              <a:rPr lang="fr-FR" dirty="0"/>
              <a:t>goniomètre (</a:t>
            </a:r>
            <a:r>
              <a:rPr lang="fr-FR" i="1" dirty="0"/>
              <a:t>4h</a:t>
            </a:r>
            <a:r>
              <a:rPr lang="fr-FR" dirty="0" smtClean="0"/>
              <a:t>)</a:t>
            </a:r>
          </a:p>
          <a:p>
            <a:pPr marL="269875" lvl="3" indent="-269875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accent5"/>
                </a:solidFill>
              </a:rPr>
              <a:t>TD4</a:t>
            </a:r>
            <a:r>
              <a:rPr lang="fr-FR" dirty="0" smtClean="0"/>
              <a:t> : exercices au choix : travail en autonomie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7" y="33695"/>
            <a:ext cx="7136881" cy="160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ccolade ouvrante 7"/>
          <p:cNvSpPr/>
          <p:nvPr/>
        </p:nvSpPr>
        <p:spPr>
          <a:xfrm>
            <a:off x="237929" y="1634831"/>
            <a:ext cx="335902" cy="1966785"/>
          </a:xfrm>
          <a:prstGeom prst="leftBrace">
            <a:avLst>
              <a:gd name="adj1" fmla="val 750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>
            <a:off x="217711" y="3754016"/>
            <a:ext cx="335902" cy="2329543"/>
          </a:xfrm>
          <a:prstGeom prst="leftBrace">
            <a:avLst>
              <a:gd name="adj1" fmla="val 750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0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5898" y="88021"/>
            <a:ext cx="846286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Construire un interféromètre de Michelson et mesurer l’indice de l’air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92831" y="1477512"/>
            <a:ext cx="4795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Projet expérimental de 4h</a:t>
            </a:r>
            <a:br>
              <a:rPr lang="fr-FR" sz="2400" b="1" dirty="0" smtClean="0"/>
            </a:br>
            <a:r>
              <a:rPr lang="fr-FR" b="1" dirty="0" smtClean="0"/>
              <a:t>(pas d’énoncé, ni de protocole)</a:t>
            </a:r>
          </a:p>
        </p:txBody>
      </p:sp>
      <p:pic>
        <p:nvPicPr>
          <p:cNvPr id="4098" name="Picture 2" descr="C:\Gael\Gael_IMNC\Enseignement\Optique-physique_S4\TP_interfeormetrie\photos\20141211_163819_crop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6338"/>
            <a:ext cx="2925689" cy="216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55575" y="2658605"/>
            <a:ext cx="47523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Travail préparatoire</a:t>
            </a:r>
          </a:p>
          <a:p>
            <a:r>
              <a:rPr lang="fr-FR" dirty="0" smtClean="0"/>
              <a:t>schéma optique + liste de matériel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En séance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Identifier les éléments optiques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Positionnement spatial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Alignement optique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Observation des figures d’interférence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Mesure du défilement des franges avec une pompe à vide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Calcul de l’indice de réfraction de l’air</a:t>
            </a:r>
            <a:endParaRPr lang="fr-FR" dirty="0"/>
          </a:p>
        </p:txBody>
      </p:sp>
      <p:pic>
        <p:nvPicPr>
          <p:cNvPr id="10" name="animation-montage-Michelso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3589" y="3545633"/>
            <a:ext cx="4001900" cy="26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6873" y="762314"/>
            <a:ext cx="8531225" cy="30072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Retours des étudiants positifs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Retours des enseignants également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Mise en place du travail en binômes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Mise en commun des questionnaire-</a:t>
            </a:r>
            <a:r>
              <a:rPr lang="fr-FR" sz="2400" dirty="0" err="1" smtClean="0"/>
              <a:t>clickers</a:t>
            </a:r>
            <a:endParaRPr lang="fr-F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Enseignement adapté aux doctorants-enseignants </a:t>
            </a:r>
          </a:p>
          <a:p>
            <a:pPr marL="137160" indent="0">
              <a:buNone/>
            </a:pPr>
            <a:r>
              <a:rPr lang="fr-FR" sz="1800" i="1" dirty="0" smtClean="0"/>
              <a:t>interaction facile avec les étudiants, cours et TP sans difficultés particulières, mise en place de binômes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0633" y="4105475"/>
            <a:ext cx="853122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endParaRPr lang="fr-FR" sz="1100" dirty="0"/>
          </a:p>
          <a:p>
            <a:pPr marL="541338" indent="-447675">
              <a:buSzPct val="65000"/>
              <a:buFont typeface="Wingdings" panose="05000000000000000000" pitchFamily="2" charset="2"/>
              <a:buChar char="q"/>
            </a:pPr>
            <a:r>
              <a:rPr lang="fr-FR" sz="2400" dirty="0"/>
              <a:t>Identification et progression des compétences </a:t>
            </a:r>
            <a:r>
              <a:rPr lang="fr-FR" sz="2400" dirty="0" smtClean="0"/>
              <a:t>expérimentales </a:t>
            </a:r>
            <a:r>
              <a:rPr lang="fr-FR" sz="2400" dirty="0"/>
              <a:t>sur les deux années L1-L2</a:t>
            </a:r>
          </a:p>
          <a:p>
            <a:pPr marL="541338" indent="-447675">
              <a:buSzPct val="65000"/>
              <a:buFont typeface="Wingdings" panose="05000000000000000000" pitchFamily="2" charset="2"/>
              <a:buChar char="q"/>
            </a:pPr>
            <a:r>
              <a:rPr lang="fr-FR" sz="2400" dirty="0"/>
              <a:t>Projet expérimental autour de la réalisation d’instruments d’optique</a:t>
            </a:r>
          </a:p>
          <a:p>
            <a:pPr marL="541338" indent="-447675">
              <a:buSzPct val="65000"/>
              <a:buFont typeface="Wingdings" panose="05000000000000000000" pitchFamily="2" charset="2"/>
              <a:buChar char="q"/>
            </a:pPr>
            <a:r>
              <a:rPr lang="fr-FR" sz="2400" dirty="0"/>
              <a:t>Réalisation de </a:t>
            </a:r>
            <a:r>
              <a:rPr lang="fr-FR" sz="2400" dirty="0" err="1"/>
              <a:t>comptes-rendus</a:t>
            </a:r>
            <a:r>
              <a:rPr lang="fr-FR" sz="2400" dirty="0"/>
              <a:t> collaboratifs en ligne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5575" y="233265"/>
            <a:ext cx="2139756" cy="52322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Conclusion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55575" y="3763353"/>
            <a:ext cx="2326368" cy="52322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Perspectives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446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Remerciements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358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fr-FR" dirty="0" smtClean="0"/>
              <a:t>Optique géométrique</a:t>
            </a:r>
          </a:p>
          <a:p>
            <a:pPr marL="137160" indent="0">
              <a:buNone/>
            </a:pPr>
            <a:r>
              <a:rPr lang="fr-FR" sz="2400" i="1" dirty="0"/>
              <a:t>C. </a:t>
            </a:r>
            <a:r>
              <a:rPr lang="fr-FR" sz="2400" i="1" dirty="0" err="1"/>
              <a:t>Even</a:t>
            </a:r>
            <a:r>
              <a:rPr lang="fr-FR" sz="2400" i="1" dirty="0"/>
              <a:t>, D. Beaufils, C. </a:t>
            </a:r>
            <a:r>
              <a:rPr lang="fr-FR" sz="2400" i="1" dirty="0" err="1" smtClean="0"/>
              <a:t>Balland</a:t>
            </a:r>
            <a:r>
              <a:rPr lang="fr-FR" sz="2400" i="1" dirty="0" smtClean="0"/>
              <a:t>, V. Guillet, M. Godard, E. </a:t>
            </a:r>
            <a:r>
              <a:rPr lang="fr-FR" sz="2400" i="1" dirty="0" err="1" smtClean="0"/>
              <a:t>Habart</a:t>
            </a:r>
            <a:r>
              <a:rPr lang="fr-FR" sz="2400" i="1" dirty="0" smtClean="0"/>
              <a:t> et tous les enseignants</a:t>
            </a:r>
            <a:endParaRPr lang="fr-FR" sz="2400" i="1" dirty="0"/>
          </a:p>
          <a:p>
            <a:pPr marL="137160" indent="0">
              <a:buNone/>
            </a:pPr>
            <a:endParaRPr lang="fr-FR" dirty="0" smtClean="0"/>
          </a:p>
          <a:p>
            <a:pPr marL="137160" indent="0">
              <a:buNone/>
            </a:pPr>
            <a:r>
              <a:rPr lang="fr-FR" dirty="0"/>
              <a:t>Optique </a:t>
            </a:r>
            <a:r>
              <a:rPr lang="fr-FR" dirty="0" smtClean="0"/>
              <a:t>physique</a:t>
            </a:r>
          </a:p>
          <a:p>
            <a:pPr marL="137160" indent="0">
              <a:buNone/>
            </a:pPr>
            <a:r>
              <a:rPr lang="fr-FR" sz="2400" i="1" dirty="0" smtClean="0"/>
              <a:t>V. Guillet, M. Godard, Z. </a:t>
            </a:r>
            <a:r>
              <a:rPr lang="fr-FR" sz="2400" i="1" dirty="0" err="1" smtClean="0"/>
              <a:t>Djouadi</a:t>
            </a:r>
            <a:r>
              <a:rPr lang="fr-FR" sz="2400" i="1" dirty="0" smtClean="0"/>
              <a:t>, E. Beaudoin, M. Thévenet</a:t>
            </a:r>
          </a:p>
          <a:p>
            <a:pPr marL="137160" indent="0">
              <a:buNone/>
            </a:pPr>
            <a:endParaRPr lang="fr-FR" sz="2400" i="1" dirty="0"/>
          </a:p>
          <a:p>
            <a:pPr marL="137160" indent="0">
              <a:buNone/>
            </a:pPr>
            <a:r>
              <a:rPr lang="fr-FR" sz="2400" dirty="0" err="1" smtClean="0"/>
              <a:t>Clickers</a:t>
            </a:r>
            <a:endParaRPr lang="fr-FR" sz="2400" dirty="0"/>
          </a:p>
          <a:p>
            <a:pPr marL="137160" indent="0">
              <a:buNone/>
            </a:pPr>
            <a:r>
              <a:rPr lang="fr-FR" sz="2400" i="1" dirty="0"/>
              <a:t>V. Guillet, </a:t>
            </a:r>
            <a:r>
              <a:rPr lang="fr-FR" sz="2400" i="1" dirty="0" smtClean="0"/>
              <a:t>I. </a:t>
            </a:r>
            <a:r>
              <a:rPr lang="fr-FR" sz="2400" i="1" dirty="0" err="1" smtClean="0"/>
              <a:t>Demachy</a:t>
            </a:r>
            <a:endParaRPr lang="fr-FR" sz="2400" dirty="0"/>
          </a:p>
          <a:p>
            <a:pPr marL="137160" indent="0">
              <a:buNone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913" y="1357594"/>
            <a:ext cx="8839135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fr-FR" dirty="0" smtClean="0"/>
              <a:t>Un module expérimental par semestre en L1 </a:t>
            </a:r>
            <a:r>
              <a:rPr lang="fr-FR" dirty="0"/>
              <a:t>&amp; L2 : </a:t>
            </a:r>
            <a:endParaRPr lang="fr-FR" dirty="0" smtClean="0"/>
          </a:p>
          <a:p>
            <a:pPr lvl="1"/>
            <a:r>
              <a:rPr lang="fr-FR" b="1" u="sng" dirty="0" smtClean="0"/>
              <a:t>Optique géométrique (S1)</a:t>
            </a:r>
          </a:p>
          <a:p>
            <a:pPr lvl="1"/>
            <a:r>
              <a:rPr lang="fr-FR" dirty="0" smtClean="0"/>
              <a:t>Mécanique (S2)</a:t>
            </a:r>
          </a:p>
          <a:p>
            <a:pPr lvl="1"/>
            <a:r>
              <a:rPr lang="fr-FR" dirty="0" smtClean="0"/>
              <a:t>Ondes mécaniques (S3)</a:t>
            </a:r>
            <a:endParaRPr lang="fr-FR" dirty="0"/>
          </a:p>
          <a:p>
            <a:pPr lvl="1"/>
            <a:r>
              <a:rPr lang="fr-FR" b="1" u="sng" dirty="0" smtClean="0"/>
              <a:t>Optique physique (S4)</a:t>
            </a:r>
          </a:p>
          <a:p>
            <a:pPr marL="585216" lvl="1" indent="0">
              <a:buNone/>
            </a:pPr>
            <a:endParaRPr lang="fr-FR" b="1" u="sng" dirty="0" smtClean="0"/>
          </a:p>
          <a:p>
            <a:pPr marL="137160" indent="0">
              <a:buNone/>
            </a:pPr>
            <a:r>
              <a:rPr lang="fr-FR" dirty="0" smtClean="0"/>
              <a:t>L1 (parcours MPI et PCST) : 450 </a:t>
            </a:r>
            <a:r>
              <a:rPr lang="fr-FR" dirty="0" smtClean="0"/>
              <a:t>étudiants</a:t>
            </a:r>
          </a:p>
          <a:p>
            <a:pPr marL="137160" indent="0">
              <a:buNone/>
            </a:pPr>
            <a:r>
              <a:rPr lang="fr-FR" sz="2400" i="1" dirty="0" smtClean="0"/>
              <a:t>26 groupes, 6 salles de TP (2 salles de TP identiques), 20 enseignants</a:t>
            </a:r>
            <a:endParaRPr lang="fr-FR" sz="2400" i="1" dirty="0" smtClean="0"/>
          </a:p>
          <a:p>
            <a:pPr marL="137160" indent="0">
              <a:buNone/>
            </a:pPr>
            <a:r>
              <a:rPr lang="fr-FR" dirty="0" smtClean="0"/>
              <a:t>L2 (</a:t>
            </a:r>
            <a:r>
              <a:rPr lang="fr-FR" dirty="0" smtClean="0"/>
              <a:t>parcours </a:t>
            </a:r>
            <a:r>
              <a:rPr lang="fr-FR" dirty="0" smtClean="0"/>
              <a:t>P et PC) : 110 </a:t>
            </a:r>
            <a:r>
              <a:rPr lang="fr-FR" dirty="0" smtClean="0"/>
              <a:t>étudiants</a:t>
            </a:r>
          </a:p>
          <a:p>
            <a:pPr marL="137160" indent="0">
              <a:buNone/>
            </a:pPr>
            <a:r>
              <a:rPr lang="fr-FR" sz="2400" i="1" dirty="0" smtClean="0"/>
              <a:t>11 </a:t>
            </a:r>
            <a:r>
              <a:rPr lang="fr-FR" sz="2400" i="1" dirty="0"/>
              <a:t>groupes, </a:t>
            </a:r>
            <a:r>
              <a:rPr lang="fr-FR" sz="2400" i="1" dirty="0" smtClean="0"/>
              <a:t>4 </a:t>
            </a:r>
            <a:r>
              <a:rPr lang="fr-FR" sz="2400" i="1" dirty="0"/>
              <a:t>salles de </a:t>
            </a:r>
            <a:r>
              <a:rPr lang="fr-FR" sz="2400" i="1" dirty="0" smtClean="0"/>
              <a:t>TP, 6 </a:t>
            </a:r>
            <a:r>
              <a:rPr lang="fr-FR" sz="2400" i="1" dirty="0"/>
              <a:t>enseignants</a:t>
            </a:r>
          </a:p>
          <a:p>
            <a:pPr marL="137160" indent="0"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Objectifs de ces modules expérimentaux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fr-FR" dirty="0" smtClean="0"/>
              <a:t>Acquérir des compétences expérimentales clairement identifiées</a:t>
            </a:r>
          </a:p>
          <a:p>
            <a:pPr marL="5715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fr-FR" dirty="0" smtClean="0"/>
              <a:t>Savoir mesurer et estimer </a:t>
            </a:r>
            <a:r>
              <a:rPr lang="fr-FR" dirty="0"/>
              <a:t>d</a:t>
            </a:r>
            <a:r>
              <a:rPr lang="fr-FR" dirty="0" smtClean="0"/>
              <a:t>es incertitudes</a:t>
            </a:r>
            <a:endParaRPr lang="fr-FR" dirty="0"/>
          </a:p>
          <a:p>
            <a:pPr marL="5715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fr-FR" dirty="0" smtClean="0"/>
              <a:t>Rédiger un compte-rendu de TP</a:t>
            </a:r>
          </a:p>
          <a:p>
            <a:pPr marL="5715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fr-FR" dirty="0" smtClean="0"/>
              <a:t>Acquérir les bases de l’optique géométrique et découvrir l’optique ondulatoire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smtClean="0"/>
              <a:t>Contrôle continu</a:t>
            </a:r>
          </a:p>
          <a:p>
            <a:pPr marL="13716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i="1" dirty="0" smtClean="0"/>
              <a:t>Interrogation(s), DM</a:t>
            </a:r>
            <a:endParaRPr lang="fr-FR" sz="22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b="1" dirty="0" err="1" smtClean="0"/>
              <a:t>Comptes-rendus</a:t>
            </a:r>
            <a:r>
              <a:rPr lang="fr-FR" b="1" dirty="0" smtClean="0"/>
              <a:t> de TP</a:t>
            </a:r>
          </a:p>
          <a:p>
            <a:pPr marL="13716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i="1" dirty="0" smtClean="0"/>
              <a:t>Individuels en L1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b="1" dirty="0" smtClean="0"/>
              <a:t>Examen de TP (1h)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fr-FR" sz="2200" i="1" dirty="0" smtClean="0"/>
              <a:t>Basé sur les compétences expérimentales ciblées pendant le semestre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 smtClean="0"/>
              <a:t>Individuel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000" dirty="0" smtClean="0"/>
              <a:t>Partie pratique évaluée par l’enseignant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 smtClean="0"/>
              <a:t>Rédaction d’un court compte-rendu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r-FR" dirty="0" smtClean="0"/>
              <a:t>Examen écrit (2h)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918" y="26530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Optique géométrique</a:t>
            </a:r>
            <a:br>
              <a:rPr lang="fr-FR" dirty="0" smtClean="0"/>
            </a:br>
            <a:r>
              <a:rPr lang="fr-FR" dirty="0" smtClean="0"/>
              <a:t>L1, 30h (2,5 ECTS)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53170"/>
              </p:ext>
            </p:extLst>
          </p:nvPr>
        </p:nvGraphicFramePr>
        <p:xfrm>
          <a:off x="220882" y="2275214"/>
          <a:ext cx="8689851" cy="1341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0165"/>
                <a:gridCol w="539792"/>
                <a:gridCol w="539792"/>
                <a:gridCol w="539792"/>
                <a:gridCol w="539792"/>
                <a:gridCol w="539792"/>
                <a:gridCol w="539792"/>
                <a:gridCol w="539792"/>
                <a:gridCol w="539792"/>
                <a:gridCol w="539792"/>
                <a:gridCol w="539792"/>
                <a:gridCol w="539792"/>
                <a:gridCol w="539792"/>
                <a:gridCol w="539792"/>
                <a:gridCol w="932390"/>
              </a:tblGrid>
              <a:tr h="367437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septembre</a:t>
                      </a:r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octobre</a:t>
                      </a:r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novembre</a:t>
                      </a:r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décembre</a:t>
                      </a:r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 anchor="ctr"/>
                </a:tc>
              </a:tr>
              <a:tr h="28264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7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8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9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10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11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12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13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14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593552"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Intro</a:t>
                      </a:r>
                      <a:endParaRPr lang="fr-F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TP1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TD1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TP2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TD2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TP3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TD3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TD4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TP4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TD5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TP5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TD6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Exam  TP</a:t>
                      </a:r>
                      <a:endParaRPr lang="fr-FR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e 12"/>
          <p:cNvGrpSpPr/>
          <p:nvPr/>
        </p:nvGrpSpPr>
        <p:grpSpPr>
          <a:xfrm>
            <a:off x="5618262" y="130634"/>
            <a:ext cx="3581724" cy="2070609"/>
            <a:chOff x="5562276" y="3215093"/>
            <a:chExt cx="3581724" cy="207060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276" y="3215093"/>
              <a:ext cx="3581724" cy="2070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7427164" y="3769568"/>
              <a:ext cx="1287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Cours-TP</a:t>
              </a:r>
              <a:endParaRPr lang="fr-FR" sz="24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946707" y="3609115"/>
              <a:ext cx="1287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TD</a:t>
              </a:r>
              <a:endParaRPr lang="fr-FR" sz="2400" b="1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821095" y="3684404"/>
            <a:ext cx="8089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/>
              <a:t>Lois de </a:t>
            </a:r>
            <a:r>
              <a:rPr lang="fr-FR" sz="2000" dirty="0" err="1" smtClean="0"/>
              <a:t>Snell</a:t>
            </a:r>
            <a:r>
              <a:rPr lang="fr-FR" sz="2000" dirty="0" smtClean="0"/>
              <a:t>-Descartes, mesure de l’indice de réfraction d’un milieu par plusieurs méthodes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/>
              <a:t>Miroirs </a:t>
            </a:r>
            <a:r>
              <a:rPr lang="fr-FR" sz="2000" dirty="0"/>
              <a:t>plans et </a:t>
            </a:r>
            <a:r>
              <a:rPr lang="fr-FR" sz="2000" dirty="0" smtClean="0"/>
              <a:t>sphériques, stigmatisme, tracé de rayons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/>
              <a:t>Lentilles, tracé de rayons, mesure de la distance focale, réalisation expérimentale d’une image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/>
              <a:t>Défauts de l’œil, association de lentilles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smtClean="0"/>
              <a:t>Spectroscopie et couleurs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9555" y="1544099"/>
            <a:ext cx="53787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i="1" dirty="0" smtClean="0"/>
              <a:t>Mise en place du module : C. </a:t>
            </a:r>
            <a:r>
              <a:rPr lang="fr-FR" sz="1700" i="1" dirty="0" err="1" smtClean="0"/>
              <a:t>Even</a:t>
            </a:r>
            <a:r>
              <a:rPr lang="fr-FR" sz="1700" i="1" dirty="0" smtClean="0"/>
              <a:t>, D. Beaufils, C. </a:t>
            </a:r>
            <a:r>
              <a:rPr lang="fr-FR" sz="1700" i="1" dirty="0" err="1" smtClean="0"/>
              <a:t>Balland</a:t>
            </a:r>
            <a:endParaRPr lang="fr-FR" sz="1700" i="1" dirty="0"/>
          </a:p>
        </p:txBody>
      </p:sp>
      <p:sp>
        <p:nvSpPr>
          <p:cNvPr id="7" name="Flèche droite 6"/>
          <p:cNvSpPr/>
          <p:nvPr/>
        </p:nvSpPr>
        <p:spPr>
          <a:xfrm>
            <a:off x="155575" y="4775059"/>
            <a:ext cx="665520" cy="375434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155575" y="5826191"/>
            <a:ext cx="665520" cy="375434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9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33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Lentilles, mesure de la distance focale (séance de TP n°3)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6654" y="1558210"/>
            <a:ext cx="5968710" cy="47091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/>
              <a:t>Découverte des différents type de lentilles et de la nature des images</a:t>
            </a:r>
          </a:p>
          <a:p>
            <a:pPr marL="137160" indent="0">
              <a:spcBef>
                <a:spcPts val="0"/>
              </a:spcBef>
              <a:buNone/>
            </a:pPr>
            <a:endParaRPr lang="fr-FR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 smtClean="0"/>
              <a:t>Mesure de la distance focale d’une lentille convergente par différentes méthodes : </a:t>
            </a:r>
          </a:p>
          <a:p>
            <a:pPr marL="801688" lvl="2" indent="-260350">
              <a:buFont typeface="Wingdings" panose="05000000000000000000" pitchFamily="2" charset="2"/>
              <a:buChar char="§"/>
            </a:pPr>
            <a:r>
              <a:rPr lang="fr-FR" sz="1600" dirty="0" smtClean="0"/>
              <a:t>objet éloigné</a:t>
            </a:r>
          </a:p>
          <a:p>
            <a:pPr marL="801688" lvl="2" indent="-260350">
              <a:buFont typeface="Wingdings" panose="05000000000000000000" pitchFamily="2" charset="2"/>
              <a:buChar char="§"/>
            </a:pPr>
            <a:r>
              <a:rPr lang="fr-FR" sz="1600" dirty="0" smtClean="0"/>
              <a:t>auto-collimation</a:t>
            </a:r>
          </a:p>
          <a:p>
            <a:pPr marL="801688" lvl="2" indent="-260350">
              <a:buFont typeface="Wingdings" panose="05000000000000000000" pitchFamily="2" charset="2"/>
              <a:buChar char="§"/>
            </a:pPr>
            <a:r>
              <a:rPr lang="fr-FR" sz="1600" dirty="0" smtClean="0"/>
              <a:t>graphique à partir de la relation de conjugaison avec les incertitudes associées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Réalisation de l’image d’un fente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55" y="3040449"/>
            <a:ext cx="3147302" cy="205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56" y="5264033"/>
            <a:ext cx="3147300" cy="91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67" y="1558210"/>
            <a:ext cx="2107278" cy="122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4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6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Spectroscopie et couleurs</a:t>
            </a:r>
            <a:br>
              <a:rPr lang="fr-FR" dirty="0" smtClean="0"/>
            </a:br>
            <a:r>
              <a:rPr lang="fr-FR" dirty="0" smtClean="0"/>
              <a:t>(séance de TP n°5)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7" descr="Dispersion_pris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09" y="1416210"/>
            <a:ext cx="2183363" cy="155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arc en cie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16" y="1391764"/>
            <a:ext cx="1067659" cy="160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2937" y="1903445"/>
            <a:ext cx="180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dispersion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092574" y="1456855"/>
            <a:ext cx="4051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montage optique avec le prisme au minimum de déviation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spectre d’émission d’une lampe à raies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spectre d’absorption par un filtre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936" y="4083698"/>
            <a:ext cx="2074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spectroscopie et couleur</a:t>
            </a:r>
            <a:endParaRPr lang="fr-FR" sz="24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379" y="3509726"/>
            <a:ext cx="3312368" cy="197894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579706" y="3509726"/>
            <a:ext cx="3461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utilisation d’un spectromètre fibré</a:t>
            </a:r>
            <a:endParaRPr lang="fr-FR" sz="1600" i="1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46" y="3867829"/>
            <a:ext cx="2873375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954864" y="5540769"/>
            <a:ext cx="547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spectres d’émission, d’absorption et de réflexion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synthèse des couleurs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48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629" y="2279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Utilisation des </a:t>
            </a:r>
            <a:r>
              <a:rPr lang="fr-FR" dirty="0" err="1" smtClean="0"/>
              <a:t>clickers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102" y="1974181"/>
            <a:ext cx="6265964" cy="44798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Sondage durant la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séance</a:t>
            </a:r>
          </a:p>
          <a:p>
            <a:pPr marL="137160" indent="0">
              <a:buNone/>
            </a:pPr>
            <a:r>
              <a:rPr lang="fr-FR" sz="2000" i="1" dirty="0" smtClean="0"/>
              <a:t>profils, temps de trajet, quelques questions de 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Questionnaires en début de TD</a:t>
            </a:r>
          </a:p>
          <a:p>
            <a:pPr marL="137160" indent="0">
              <a:buNone/>
            </a:pPr>
            <a:r>
              <a:rPr lang="fr-FR" sz="2000" i="1" dirty="0" smtClean="0"/>
              <a:t>15 minutes, 6-8 questions sur des connaissances de cours</a:t>
            </a:r>
          </a:p>
          <a:p>
            <a:pPr marL="13716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 descr="http://easytis.com/42-thickbox_default/response-card-nx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1" t="26588" r="24369" b="27294"/>
          <a:stretch/>
        </p:blipFill>
        <p:spPr bwMode="auto">
          <a:xfrm>
            <a:off x="6634066" y="65317"/>
            <a:ext cx="2332653" cy="205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0224" y="1292162"/>
            <a:ext cx="614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Depuis la rentrée 2014 : 160 </a:t>
            </a:r>
            <a:r>
              <a:rPr lang="fr-FR" sz="2000" i="1" dirty="0" err="1" smtClean="0"/>
              <a:t>clickers</a:t>
            </a:r>
            <a:r>
              <a:rPr lang="fr-FR" sz="2000" i="1" dirty="0" smtClean="0"/>
              <a:t> à la fac de sciences</a:t>
            </a:r>
          </a:p>
          <a:p>
            <a:r>
              <a:rPr lang="fr-FR" sz="1600" i="1" dirty="0" smtClean="0"/>
              <a:t>financement IDEX Paris-Saclay</a:t>
            </a:r>
            <a:endParaRPr lang="fr-FR" sz="16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74" y="3618724"/>
            <a:ext cx="4255252" cy="319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" y="3618723"/>
            <a:ext cx="4255251" cy="319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5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228" y="22798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Optique </a:t>
            </a:r>
            <a:r>
              <a:rPr lang="fr-FR" dirty="0" smtClean="0"/>
              <a:t>physique</a:t>
            </a:r>
            <a:br>
              <a:rPr lang="fr-FR" dirty="0" smtClean="0"/>
            </a:br>
            <a:r>
              <a:rPr lang="fr-FR" dirty="0" smtClean="0"/>
              <a:t>L2, 25h </a:t>
            </a:r>
            <a:r>
              <a:rPr lang="fr-FR" dirty="0"/>
              <a:t>(2,5 ECTS)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6/07/2015  Enseigner la physique à l’université - UPMC Paris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Latour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017714"/>
              </p:ext>
            </p:extLst>
          </p:nvPr>
        </p:nvGraphicFramePr>
        <p:xfrm>
          <a:off x="46651" y="2185257"/>
          <a:ext cx="9050694" cy="1920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1882"/>
                <a:gridCol w="501882"/>
                <a:gridCol w="501882"/>
                <a:gridCol w="501882"/>
                <a:gridCol w="501882"/>
                <a:gridCol w="501882"/>
                <a:gridCol w="501882"/>
                <a:gridCol w="501882"/>
                <a:gridCol w="501882"/>
                <a:gridCol w="501882"/>
                <a:gridCol w="501882"/>
                <a:gridCol w="501882"/>
                <a:gridCol w="501882"/>
                <a:gridCol w="501882"/>
                <a:gridCol w="501882"/>
                <a:gridCol w="761232"/>
                <a:gridCol w="761232"/>
              </a:tblGrid>
              <a:tr h="367437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janvier</a:t>
                      </a:r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février</a:t>
                      </a:r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mars</a:t>
                      </a:r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avril</a:t>
                      </a:r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mai</a:t>
                      </a:r>
                      <a:endParaRPr lang="fr-FR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/>
                </a:tc>
              </a:tr>
              <a:tr h="28264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2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3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4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5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6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7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8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9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10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11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12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13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14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15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16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17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470324"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C1</a:t>
                      </a:r>
                      <a:endParaRPr lang="fr-FR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TD1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TD2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C3</a:t>
                      </a:r>
                      <a:endParaRPr lang="fr-FR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TD3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TD4</a:t>
                      </a:r>
                      <a:endParaRPr lang="fr-F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Exam </a:t>
                      </a:r>
                      <a:r>
                        <a:rPr lang="fr-FR" sz="1600" baseline="0" dirty="0" smtClean="0"/>
                        <a:t>final</a:t>
                      </a:r>
                      <a:endParaRPr lang="fr-FR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4553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TP1</a:t>
                      </a:r>
                      <a:endParaRPr lang="fr-FR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TP2, 3 et 4</a:t>
                      </a:r>
                      <a:endParaRPr lang="fr-FR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Exam</a:t>
                      </a:r>
                      <a:r>
                        <a:rPr lang="fr-FR" sz="1600" baseline="0" dirty="0" smtClean="0"/>
                        <a:t> TP</a:t>
                      </a:r>
                      <a:endParaRPr lang="fr-FR" sz="16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63" y="120052"/>
            <a:ext cx="3377682" cy="192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651102" y="783778"/>
            <a:ext cx="78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TP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226632" y="806558"/>
            <a:ext cx="78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TD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391470" y="274638"/>
            <a:ext cx="929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Cours</a:t>
            </a:r>
            <a:endParaRPr lang="fr-FR" sz="2000" b="1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1366933" y="2901819"/>
            <a:ext cx="335902" cy="2976467"/>
          </a:xfrm>
          <a:prstGeom prst="leftBrace">
            <a:avLst>
              <a:gd name="adj1" fmla="val 750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39554" y="4534670"/>
            <a:ext cx="2596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Interférences</a:t>
            </a:r>
            <a:endParaRPr lang="fr-FR" sz="2200" dirty="0"/>
          </a:p>
        </p:txBody>
      </p:sp>
      <p:sp>
        <p:nvSpPr>
          <p:cNvPr id="14" name="Accolade ouvrante 13"/>
          <p:cNvSpPr/>
          <p:nvPr/>
        </p:nvSpPr>
        <p:spPr>
          <a:xfrm rot="16200000">
            <a:off x="4655200" y="2675552"/>
            <a:ext cx="335902" cy="3397900"/>
          </a:xfrm>
          <a:prstGeom prst="leftBrace">
            <a:avLst>
              <a:gd name="adj1" fmla="val 750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524673" y="4534670"/>
            <a:ext cx="2596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Diffraction</a:t>
            </a:r>
            <a:endParaRPr lang="fr-FR" sz="2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39555" y="1544099"/>
            <a:ext cx="53787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i="1" dirty="0" smtClean="0"/>
              <a:t>Création du module 2014</a:t>
            </a:r>
            <a:endParaRPr lang="fr-FR" sz="1700" i="1" dirty="0"/>
          </a:p>
        </p:txBody>
      </p:sp>
    </p:spTree>
    <p:extLst>
      <p:ext uri="{BB962C8B-B14F-4D97-AF65-F5344CB8AC3E}">
        <p14:creationId xmlns:p14="http://schemas.microsoft.com/office/powerpoint/2010/main" val="25619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1116</TotalTime>
  <Words>885</Words>
  <Application>Microsoft Office PowerPoint</Application>
  <PresentationFormat>Affichage à l'écran (4:3)</PresentationFormat>
  <Paragraphs>220</Paragraphs>
  <Slides>13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Apex</vt:lpstr>
      <vt:lpstr>Une approche expérimentale de l’optique en licence</vt:lpstr>
      <vt:lpstr>Contexte</vt:lpstr>
      <vt:lpstr>Objectifs de ces modules expérimentaux</vt:lpstr>
      <vt:lpstr>Evaluation</vt:lpstr>
      <vt:lpstr>Optique géométrique L1, 30h (2,5 ECTS)</vt:lpstr>
      <vt:lpstr>Lentilles, mesure de la distance focale (séance de TP n°3)</vt:lpstr>
      <vt:lpstr>Spectroscopie et couleurs (séance de TP n°5)</vt:lpstr>
      <vt:lpstr>Utilisation des clickers</vt:lpstr>
      <vt:lpstr>Optique physique L2, 25h (2,5 ECTS)</vt:lpstr>
      <vt:lpstr>Présentation PowerPoint</vt:lpstr>
      <vt:lpstr>Construire un interféromètre de Michelson et mesurer l’indice de l’air</vt:lpstr>
      <vt:lpstr>Présentation PowerPoint</vt:lpstr>
      <vt:lpstr>Remerciements</vt:lpstr>
    </vt:vector>
  </TitlesOfParts>
  <Company>IAS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geometrical optics  through experiments</dc:title>
  <dc:creator>Vincent Guillet</dc:creator>
  <cp:lastModifiedBy>Gael</cp:lastModifiedBy>
  <cp:revision>54</cp:revision>
  <dcterms:created xsi:type="dcterms:W3CDTF">2015-06-30T07:08:38Z</dcterms:created>
  <dcterms:modified xsi:type="dcterms:W3CDTF">2015-07-07T09:25:13Z</dcterms:modified>
</cp:coreProperties>
</file>