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3"/>
  </p:notesMasterIdLst>
  <p:handoutMasterIdLst>
    <p:handoutMasterId r:id="rId24"/>
  </p:handoutMasterIdLst>
  <p:sldIdLst>
    <p:sldId id="256" r:id="rId2"/>
    <p:sldId id="419" r:id="rId3"/>
    <p:sldId id="341" r:id="rId4"/>
    <p:sldId id="346" r:id="rId5"/>
    <p:sldId id="420" r:id="rId6"/>
    <p:sldId id="350" r:id="rId7"/>
    <p:sldId id="351" r:id="rId8"/>
    <p:sldId id="353" r:id="rId9"/>
    <p:sldId id="354" r:id="rId10"/>
    <p:sldId id="357" r:id="rId11"/>
    <p:sldId id="422" r:id="rId12"/>
    <p:sldId id="360" r:id="rId13"/>
    <p:sldId id="361" r:id="rId14"/>
    <p:sldId id="362" r:id="rId15"/>
    <p:sldId id="363" r:id="rId16"/>
    <p:sldId id="365" r:id="rId17"/>
    <p:sldId id="366" r:id="rId18"/>
    <p:sldId id="367" r:id="rId19"/>
    <p:sldId id="368" r:id="rId20"/>
    <p:sldId id="369" r:id="rId21"/>
    <p:sldId id="423" r:id="rId22"/>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7585" autoAdjust="0"/>
  </p:normalViewPr>
  <p:slideViewPr>
    <p:cSldViewPr>
      <p:cViewPr>
        <p:scale>
          <a:sx n="80" d="100"/>
          <a:sy n="80" d="100"/>
        </p:scale>
        <p:origin x="-1373" y="-115"/>
      </p:cViewPr>
      <p:guideLst>
        <p:guide orient="horz" pos="2160"/>
        <p:guide pos="2880"/>
      </p:guideLst>
    </p:cSldViewPr>
  </p:slideViewPr>
  <p:outlineViewPr>
    <p:cViewPr>
      <p:scale>
        <a:sx n="33" d="100"/>
        <a:sy n="33" d="100"/>
      </p:scale>
      <p:origin x="0" y="5630"/>
    </p:cViewPr>
  </p:outlineViewPr>
  <p:notesTextViewPr>
    <p:cViewPr>
      <p:scale>
        <a:sx n="1" d="1"/>
        <a:sy n="1" d="1"/>
      </p:scale>
      <p:origin x="0" y="0"/>
    </p:cViewPr>
  </p:notesTextViewPr>
  <p:notesViewPr>
    <p:cSldViewPr>
      <p:cViewPr varScale="1">
        <p:scale>
          <a:sx n="65" d="100"/>
          <a:sy n="65" d="100"/>
        </p:scale>
        <p:origin x="-3038" y="-9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A572DD-44DD-4EEA-ABE4-EE041789EEDF}" type="doc">
      <dgm:prSet loTypeId="urn:microsoft.com/office/officeart/2009/layout/CircleArrowProcess" loCatId="cycle" qsTypeId="urn:microsoft.com/office/officeart/2005/8/quickstyle/simple1" qsCatId="simple" csTypeId="urn:microsoft.com/office/officeart/2005/8/colors/accent4_3" csCatId="accent4" phldr="1"/>
      <dgm:spPr/>
      <dgm:t>
        <a:bodyPr/>
        <a:lstStyle/>
        <a:p>
          <a:endParaRPr lang="fr-FR"/>
        </a:p>
      </dgm:t>
    </dgm:pt>
    <dgm:pt modelId="{D4A14418-0B4E-4FAF-94FD-6AEE8E4AD36B}">
      <dgm:prSet phldrT="[Texte]" custT="1"/>
      <dgm:spPr/>
      <dgm:t>
        <a:bodyPr/>
        <a:lstStyle/>
        <a:p>
          <a:r>
            <a:rPr lang="fr-FR" sz="2400" dirty="0" smtClean="0"/>
            <a:t>Règle explicite</a:t>
          </a:r>
          <a:endParaRPr lang="fr-FR" sz="2400" dirty="0"/>
        </a:p>
      </dgm:t>
    </dgm:pt>
    <dgm:pt modelId="{2A080786-4F4C-48ED-B46E-1AA9A34B3CCE}" type="parTrans" cxnId="{028BE681-30E4-4281-9271-65F4F7C3F48B}">
      <dgm:prSet/>
      <dgm:spPr/>
      <dgm:t>
        <a:bodyPr/>
        <a:lstStyle/>
        <a:p>
          <a:endParaRPr lang="fr-FR" sz="2000"/>
        </a:p>
      </dgm:t>
    </dgm:pt>
    <dgm:pt modelId="{752F2B61-3D28-4AE0-97A2-615F497BB065}" type="sibTrans" cxnId="{028BE681-30E4-4281-9271-65F4F7C3F48B}">
      <dgm:prSet/>
      <dgm:spPr/>
      <dgm:t>
        <a:bodyPr/>
        <a:lstStyle/>
        <a:p>
          <a:endParaRPr lang="fr-FR" sz="2000"/>
        </a:p>
      </dgm:t>
    </dgm:pt>
    <dgm:pt modelId="{88AD37A0-C039-4225-8185-541CB3CCE52B}">
      <dgm:prSet phldrT="[Texte]" custT="1"/>
      <dgm:spPr/>
      <dgm:t>
        <a:bodyPr/>
        <a:lstStyle/>
        <a:p>
          <a:r>
            <a:rPr lang="fr-FR" sz="2400" dirty="0" smtClean="0"/>
            <a:t>Règle implicite</a:t>
          </a:r>
          <a:endParaRPr lang="fr-FR" sz="2400" dirty="0"/>
        </a:p>
      </dgm:t>
    </dgm:pt>
    <dgm:pt modelId="{6F778D37-675C-47E5-93D7-AE4F5F1881AA}" type="parTrans" cxnId="{B8140776-4008-451C-A564-E3F30210F1DE}">
      <dgm:prSet/>
      <dgm:spPr/>
      <dgm:t>
        <a:bodyPr/>
        <a:lstStyle/>
        <a:p>
          <a:endParaRPr lang="fr-FR" sz="2000"/>
        </a:p>
      </dgm:t>
    </dgm:pt>
    <dgm:pt modelId="{17182ABB-92FD-40BA-838E-B3CFC537E17F}" type="sibTrans" cxnId="{B8140776-4008-451C-A564-E3F30210F1DE}">
      <dgm:prSet/>
      <dgm:spPr/>
      <dgm:t>
        <a:bodyPr/>
        <a:lstStyle/>
        <a:p>
          <a:endParaRPr lang="fr-FR" sz="2000"/>
        </a:p>
      </dgm:t>
    </dgm:pt>
    <dgm:pt modelId="{6FDCD58E-E9DB-4934-BB6E-5C7F2AA67DB2}">
      <dgm:prSet phldrT="[Texte]" custT="1"/>
      <dgm:spPr/>
      <dgm:t>
        <a:bodyPr/>
        <a:lstStyle/>
        <a:p>
          <a:r>
            <a:rPr lang="fr-FR" sz="2400" dirty="0" smtClean="0"/>
            <a:t>Pourquoi? </a:t>
          </a:r>
        </a:p>
        <a:p>
          <a:r>
            <a:rPr lang="fr-FR" sz="2400" dirty="0" smtClean="0"/>
            <a:t>Conséquences?</a:t>
          </a:r>
          <a:endParaRPr lang="fr-FR" sz="2400" dirty="0"/>
        </a:p>
      </dgm:t>
    </dgm:pt>
    <dgm:pt modelId="{9D73C41D-61DF-4EA7-8E96-D5DEECA458F3}" type="parTrans" cxnId="{94D9EFED-1F60-460E-918E-476B33886706}">
      <dgm:prSet/>
      <dgm:spPr/>
      <dgm:t>
        <a:bodyPr/>
        <a:lstStyle/>
        <a:p>
          <a:endParaRPr lang="fr-FR" sz="2000"/>
        </a:p>
      </dgm:t>
    </dgm:pt>
    <dgm:pt modelId="{EA4FA4C9-0589-4582-8903-D5E49E38A682}" type="sibTrans" cxnId="{94D9EFED-1F60-460E-918E-476B33886706}">
      <dgm:prSet/>
      <dgm:spPr/>
      <dgm:t>
        <a:bodyPr/>
        <a:lstStyle/>
        <a:p>
          <a:endParaRPr lang="fr-FR" sz="2000"/>
        </a:p>
      </dgm:t>
    </dgm:pt>
    <dgm:pt modelId="{E77B0A18-0A8C-4AE8-A327-70C6B9B056FC}" type="pres">
      <dgm:prSet presAssocID="{72A572DD-44DD-4EEA-ABE4-EE041789EEDF}" presName="Name0" presStyleCnt="0">
        <dgm:presLayoutVars>
          <dgm:chMax val="7"/>
          <dgm:chPref val="7"/>
          <dgm:dir/>
          <dgm:animLvl val="lvl"/>
        </dgm:presLayoutVars>
      </dgm:prSet>
      <dgm:spPr/>
      <dgm:t>
        <a:bodyPr/>
        <a:lstStyle/>
        <a:p>
          <a:endParaRPr lang="fr-FR"/>
        </a:p>
      </dgm:t>
    </dgm:pt>
    <dgm:pt modelId="{FA64E127-4B6B-4550-8782-9D3C4D621E5D}" type="pres">
      <dgm:prSet presAssocID="{D4A14418-0B4E-4FAF-94FD-6AEE8E4AD36B}" presName="Accent1" presStyleCnt="0"/>
      <dgm:spPr/>
    </dgm:pt>
    <dgm:pt modelId="{C996E7CC-5FC4-45BD-BDCA-9B2F548C896D}" type="pres">
      <dgm:prSet presAssocID="{D4A14418-0B4E-4FAF-94FD-6AEE8E4AD36B}" presName="Accent" presStyleLbl="node1" presStyleIdx="0" presStyleCnt="3" custScaleX="124276"/>
      <dgm:spPr/>
    </dgm:pt>
    <dgm:pt modelId="{B05A10B9-3661-4F4D-AB18-2F7FE45A0092}" type="pres">
      <dgm:prSet presAssocID="{D4A14418-0B4E-4FAF-94FD-6AEE8E4AD36B}" presName="Parent1" presStyleLbl="revTx" presStyleIdx="0" presStyleCnt="3">
        <dgm:presLayoutVars>
          <dgm:chMax val="1"/>
          <dgm:chPref val="1"/>
          <dgm:bulletEnabled val="1"/>
        </dgm:presLayoutVars>
      </dgm:prSet>
      <dgm:spPr/>
      <dgm:t>
        <a:bodyPr/>
        <a:lstStyle/>
        <a:p>
          <a:endParaRPr lang="fr-FR"/>
        </a:p>
      </dgm:t>
    </dgm:pt>
    <dgm:pt modelId="{CC947303-87D3-4709-AFED-EFC5D04683A7}" type="pres">
      <dgm:prSet presAssocID="{88AD37A0-C039-4225-8185-541CB3CCE52B}" presName="Accent2" presStyleCnt="0"/>
      <dgm:spPr/>
    </dgm:pt>
    <dgm:pt modelId="{EB8EC017-F33F-4113-94A6-5E5992A7D39E}" type="pres">
      <dgm:prSet presAssocID="{88AD37A0-C039-4225-8185-541CB3CCE52B}" presName="Accent" presStyleLbl="node1" presStyleIdx="1" presStyleCnt="3" custScaleX="125359"/>
      <dgm:spPr/>
    </dgm:pt>
    <dgm:pt modelId="{6DCC49E2-CF7B-4AEE-A146-65B7F46E7575}" type="pres">
      <dgm:prSet presAssocID="{88AD37A0-C039-4225-8185-541CB3CCE52B}" presName="Parent2" presStyleLbl="revTx" presStyleIdx="1" presStyleCnt="3">
        <dgm:presLayoutVars>
          <dgm:chMax val="1"/>
          <dgm:chPref val="1"/>
          <dgm:bulletEnabled val="1"/>
        </dgm:presLayoutVars>
      </dgm:prSet>
      <dgm:spPr/>
      <dgm:t>
        <a:bodyPr/>
        <a:lstStyle/>
        <a:p>
          <a:endParaRPr lang="fr-FR"/>
        </a:p>
      </dgm:t>
    </dgm:pt>
    <dgm:pt modelId="{F12E9CDF-55CC-4369-A050-C9F9F4D06C2D}" type="pres">
      <dgm:prSet presAssocID="{6FDCD58E-E9DB-4934-BB6E-5C7F2AA67DB2}" presName="Accent3" presStyleCnt="0"/>
      <dgm:spPr/>
    </dgm:pt>
    <dgm:pt modelId="{457F6BD9-C066-4842-B261-CC7C20C2E40E}" type="pres">
      <dgm:prSet presAssocID="{6FDCD58E-E9DB-4934-BB6E-5C7F2AA67DB2}" presName="Accent" presStyleLbl="node1" presStyleIdx="2" presStyleCnt="3" custScaleX="142739"/>
      <dgm:spPr/>
    </dgm:pt>
    <dgm:pt modelId="{6F6FB1E9-BB3F-4EC4-BD0E-9B5A2F5DABA9}" type="pres">
      <dgm:prSet presAssocID="{6FDCD58E-E9DB-4934-BB6E-5C7F2AA67DB2}" presName="Parent3" presStyleLbl="revTx" presStyleIdx="2" presStyleCnt="3" custScaleX="197101">
        <dgm:presLayoutVars>
          <dgm:chMax val="1"/>
          <dgm:chPref val="1"/>
          <dgm:bulletEnabled val="1"/>
        </dgm:presLayoutVars>
      </dgm:prSet>
      <dgm:spPr/>
      <dgm:t>
        <a:bodyPr/>
        <a:lstStyle/>
        <a:p>
          <a:endParaRPr lang="fr-FR"/>
        </a:p>
      </dgm:t>
    </dgm:pt>
  </dgm:ptLst>
  <dgm:cxnLst>
    <dgm:cxn modelId="{028BE681-30E4-4281-9271-65F4F7C3F48B}" srcId="{72A572DD-44DD-4EEA-ABE4-EE041789EEDF}" destId="{D4A14418-0B4E-4FAF-94FD-6AEE8E4AD36B}" srcOrd="0" destOrd="0" parTransId="{2A080786-4F4C-48ED-B46E-1AA9A34B3CCE}" sibTransId="{752F2B61-3D28-4AE0-97A2-615F497BB065}"/>
    <dgm:cxn modelId="{B8140776-4008-451C-A564-E3F30210F1DE}" srcId="{72A572DD-44DD-4EEA-ABE4-EE041789EEDF}" destId="{88AD37A0-C039-4225-8185-541CB3CCE52B}" srcOrd="1" destOrd="0" parTransId="{6F778D37-675C-47E5-93D7-AE4F5F1881AA}" sibTransId="{17182ABB-92FD-40BA-838E-B3CFC537E17F}"/>
    <dgm:cxn modelId="{94D9EFED-1F60-460E-918E-476B33886706}" srcId="{72A572DD-44DD-4EEA-ABE4-EE041789EEDF}" destId="{6FDCD58E-E9DB-4934-BB6E-5C7F2AA67DB2}" srcOrd="2" destOrd="0" parTransId="{9D73C41D-61DF-4EA7-8E96-D5DEECA458F3}" sibTransId="{EA4FA4C9-0589-4582-8903-D5E49E38A682}"/>
    <dgm:cxn modelId="{2AE34CDB-3FA8-495F-9201-3A9831729D8C}" type="presOf" srcId="{D4A14418-0B4E-4FAF-94FD-6AEE8E4AD36B}" destId="{B05A10B9-3661-4F4D-AB18-2F7FE45A0092}" srcOrd="0" destOrd="0" presId="urn:microsoft.com/office/officeart/2009/layout/CircleArrowProcess"/>
    <dgm:cxn modelId="{BD81BD7B-9371-4407-8F65-D8BF4AC5DFC4}" type="presOf" srcId="{88AD37A0-C039-4225-8185-541CB3CCE52B}" destId="{6DCC49E2-CF7B-4AEE-A146-65B7F46E7575}" srcOrd="0" destOrd="0" presId="urn:microsoft.com/office/officeart/2009/layout/CircleArrowProcess"/>
    <dgm:cxn modelId="{7A85F910-9B9A-42ED-B248-E693885644D2}" type="presOf" srcId="{6FDCD58E-E9DB-4934-BB6E-5C7F2AA67DB2}" destId="{6F6FB1E9-BB3F-4EC4-BD0E-9B5A2F5DABA9}" srcOrd="0" destOrd="0" presId="urn:microsoft.com/office/officeart/2009/layout/CircleArrowProcess"/>
    <dgm:cxn modelId="{4B89665C-0865-4DFB-A25E-BDE4E4DD9280}" type="presOf" srcId="{72A572DD-44DD-4EEA-ABE4-EE041789EEDF}" destId="{E77B0A18-0A8C-4AE8-A327-70C6B9B056FC}" srcOrd="0" destOrd="0" presId="urn:microsoft.com/office/officeart/2009/layout/CircleArrowProcess"/>
    <dgm:cxn modelId="{49660824-F3AC-464D-9874-64DFB7CC3331}" type="presParOf" srcId="{E77B0A18-0A8C-4AE8-A327-70C6B9B056FC}" destId="{FA64E127-4B6B-4550-8782-9D3C4D621E5D}" srcOrd="0" destOrd="0" presId="urn:microsoft.com/office/officeart/2009/layout/CircleArrowProcess"/>
    <dgm:cxn modelId="{668E33A9-5DB5-41C6-83A2-2904C78869E5}" type="presParOf" srcId="{FA64E127-4B6B-4550-8782-9D3C4D621E5D}" destId="{C996E7CC-5FC4-45BD-BDCA-9B2F548C896D}" srcOrd="0" destOrd="0" presId="urn:microsoft.com/office/officeart/2009/layout/CircleArrowProcess"/>
    <dgm:cxn modelId="{84C29A25-1709-440A-BC88-3C1D9833C13C}" type="presParOf" srcId="{E77B0A18-0A8C-4AE8-A327-70C6B9B056FC}" destId="{B05A10B9-3661-4F4D-AB18-2F7FE45A0092}" srcOrd="1" destOrd="0" presId="urn:microsoft.com/office/officeart/2009/layout/CircleArrowProcess"/>
    <dgm:cxn modelId="{DEF625A7-F275-4F07-9ACB-352B1FF85A99}" type="presParOf" srcId="{E77B0A18-0A8C-4AE8-A327-70C6B9B056FC}" destId="{CC947303-87D3-4709-AFED-EFC5D04683A7}" srcOrd="2" destOrd="0" presId="urn:microsoft.com/office/officeart/2009/layout/CircleArrowProcess"/>
    <dgm:cxn modelId="{3B6C9690-01EA-4CD3-9682-B80D85E07470}" type="presParOf" srcId="{CC947303-87D3-4709-AFED-EFC5D04683A7}" destId="{EB8EC017-F33F-4113-94A6-5E5992A7D39E}" srcOrd="0" destOrd="0" presId="urn:microsoft.com/office/officeart/2009/layout/CircleArrowProcess"/>
    <dgm:cxn modelId="{9F482B9D-B5AD-4E7C-B9DE-6E61C8CA30BE}" type="presParOf" srcId="{E77B0A18-0A8C-4AE8-A327-70C6B9B056FC}" destId="{6DCC49E2-CF7B-4AEE-A146-65B7F46E7575}" srcOrd="3" destOrd="0" presId="urn:microsoft.com/office/officeart/2009/layout/CircleArrowProcess"/>
    <dgm:cxn modelId="{93F93BE8-1E12-4815-92B8-1284DB1A35B3}" type="presParOf" srcId="{E77B0A18-0A8C-4AE8-A327-70C6B9B056FC}" destId="{F12E9CDF-55CC-4369-A050-C9F9F4D06C2D}" srcOrd="4" destOrd="0" presId="urn:microsoft.com/office/officeart/2009/layout/CircleArrowProcess"/>
    <dgm:cxn modelId="{3A6C7126-F1B1-4F02-B285-BFE90D331443}" type="presParOf" srcId="{F12E9CDF-55CC-4369-A050-C9F9F4D06C2D}" destId="{457F6BD9-C066-4842-B261-CC7C20C2E40E}" srcOrd="0" destOrd="0" presId="urn:microsoft.com/office/officeart/2009/layout/CircleArrowProcess"/>
    <dgm:cxn modelId="{88752A79-385C-4BF5-9A5C-78E5D07F9DC9}" type="presParOf" srcId="{E77B0A18-0A8C-4AE8-A327-70C6B9B056FC}" destId="{6F6FB1E9-BB3F-4EC4-BD0E-9B5A2F5DABA9}"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6E7CC-5FC4-45BD-BDCA-9B2F548C896D}">
      <dsp:nvSpPr>
        <dsp:cNvPr id="0" name=""/>
        <dsp:cNvSpPr/>
      </dsp:nvSpPr>
      <dsp:spPr>
        <a:xfrm>
          <a:off x="3069573" y="0"/>
          <a:ext cx="2707311" cy="2178798"/>
        </a:xfrm>
        <a:prstGeom prst="circularArrow">
          <a:avLst>
            <a:gd name="adj1" fmla="val 10980"/>
            <a:gd name="adj2" fmla="val 1142322"/>
            <a:gd name="adj3" fmla="val 4500000"/>
            <a:gd name="adj4" fmla="val 10800000"/>
            <a:gd name="adj5" fmla="val 12500"/>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5A10B9-3661-4F4D-AB18-2F7FE45A0092}">
      <dsp:nvSpPr>
        <dsp:cNvPr id="0" name=""/>
        <dsp:cNvSpPr/>
      </dsp:nvSpPr>
      <dsp:spPr>
        <a:xfrm>
          <a:off x="3815508" y="786612"/>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Règle explicite</a:t>
          </a:r>
          <a:endParaRPr lang="fr-FR" sz="2400" kern="1200" dirty="0"/>
        </a:p>
      </dsp:txBody>
      <dsp:txXfrm>
        <a:off x="3815508" y="786612"/>
        <a:ext cx="1210532" cy="605121"/>
      </dsp:txXfrm>
    </dsp:sp>
    <dsp:sp modelId="{EB8EC017-F33F-4113-94A6-5E5992A7D39E}">
      <dsp:nvSpPr>
        <dsp:cNvPr id="0" name=""/>
        <dsp:cNvSpPr/>
      </dsp:nvSpPr>
      <dsp:spPr>
        <a:xfrm>
          <a:off x="2452715" y="1251881"/>
          <a:ext cx="2730904" cy="2178798"/>
        </a:xfrm>
        <a:prstGeom prst="leftCircularArrow">
          <a:avLst>
            <a:gd name="adj1" fmla="val 10980"/>
            <a:gd name="adj2" fmla="val 1142322"/>
            <a:gd name="adj3" fmla="val 6300000"/>
            <a:gd name="adj4" fmla="val 18900000"/>
            <a:gd name="adj5" fmla="val 12500"/>
          </a:avLst>
        </a:prstGeom>
        <a:solidFill>
          <a:schemeClr val="accent4">
            <a:shade val="80000"/>
            <a:hueOff val="-88279"/>
            <a:satOff val="-2183"/>
            <a:lumOff val="124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CC49E2-CF7B-4AEE-A146-65B7F46E7575}">
      <dsp:nvSpPr>
        <dsp:cNvPr id="0" name=""/>
        <dsp:cNvSpPr/>
      </dsp:nvSpPr>
      <dsp:spPr>
        <a:xfrm>
          <a:off x="3212901" y="2045735"/>
          <a:ext cx="1210532"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Règle implicite</a:t>
          </a:r>
          <a:endParaRPr lang="fr-FR" sz="2400" kern="1200" dirty="0"/>
        </a:p>
      </dsp:txBody>
      <dsp:txXfrm>
        <a:off x="3212901" y="2045735"/>
        <a:ext cx="1210532" cy="605121"/>
      </dsp:txXfrm>
    </dsp:sp>
    <dsp:sp modelId="{457F6BD9-C066-4842-B261-CC7C20C2E40E}">
      <dsp:nvSpPr>
        <dsp:cNvPr id="0" name=""/>
        <dsp:cNvSpPr/>
      </dsp:nvSpPr>
      <dsp:spPr>
        <a:xfrm>
          <a:off x="3089084" y="2653572"/>
          <a:ext cx="2671561" cy="1872390"/>
        </a:xfrm>
        <a:prstGeom prst="blockArc">
          <a:avLst>
            <a:gd name="adj1" fmla="val 13500000"/>
            <a:gd name="adj2" fmla="val 10800000"/>
            <a:gd name="adj3" fmla="val 12740"/>
          </a:avLst>
        </a:prstGeom>
        <a:solidFill>
          <a:schemeClr val="accent4">
            <a:shade val="80000"/>
            <a:hueOff val="-176558"/>
            <a:satOff val="-4365"/>
            <a:lumOff val="249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6FB1E9-BB3F-4EC4-BD0E-9B5A2F5DABA9}">
      <dsp:nvSpPr>
        <dsp:cNvPr id="0" name=""/>
        <dsp:cNvSpPr/>
      </dsp:nvSpPr>
      <dsp:spPr>
        <a:xfrm>
          <a:off x="3230652" y="3306668"/>
          <a:ext cx="2385971" cy="605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Pourquoi? </a:t>
          </a:r>
        </a:p>
        <a:p>
          <a:pPr lvl="0" algn="ctr" defTabSz="1066800">
            <a:lnSpc>
              <a:spcPct val="90000"/>
            </a:lnSpc>
            <a:spcBef>
              <a:spcPct val="0"/>
            </a:spcBef>
            <a:spcAft>
              <a:spcPct val="35000"/>
            </a:spcAft>
          </a:pPr>
          <a:r>
            <a:rPr lang="fr-FR" sz="2400" kern="1200" dirty="0" smtClean="0"/>
            <a:t>Conséquences?</a:t>
          </a:r>
          <a:endParaRPr lang="fr-FR" sz="2400" kern="1200" dirty="0"/>
        </a:p>
      </dsp:txBody>
      <dsp:txXfrm>
        <a:off x="3230652" y="3306668"/>
        <a:ext cx="2385971" cy="60512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6347" cy="49649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4" y="2"/>
            <a:ext cx="2946347" cy="496490"/>
          </a:xfrm>
          <a:prstGeom prst="rect">
            <a:avLst/>
          </a:prstGeom>
        </p:spPr>
        <p:txBody>
          <a:bodyPr vert="horz" lIns="91440" tIns="45720" rIns="91440" bIns="45720" rtlCol="0"/>
          <a:lstStyle>
            <a:lvl1pPr algn="r">
              <a:defRPr sz="1200"/>
            </a:lvl1pPr>
          </a:lstStyle>
          <a:p>
            <a:fld id="{CA1F70FC-B328-41D0-94A1-EB1CBF8BC91F}" type="datetimeFigureOut">
              <a:rPr lang="fr-FR" smtClean="0"/>
              <a:t>07/07/2015</a:t>
            </a:fld>
            <a:endParaRPr lang="fr-FR"/>
          </a:p>
        </p:txBody>
      </p:sp>
      <p:sp>
        <p:nvSpPr>
          <p:cNvPr id="4" name="Espace réservé du pied de page 3"/>
          <p:cNvSpPr>
            <a:spLocks noGrp="1"/>
          </p:cNvSpPr>
          <p:nvPr>
            <p:ph type="ftr" sz="quarter" idx="2"/>
          </p:nvPr>
        </p:nvSpPr>
        <p:spPr>
          <a:xfrm>
            <a:off x="2" y="9431600"/>
            <a:ext cx="2946347" cy="49649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344" y="9431600"/>
            <a:ext cx="2946347" cy="496490"/>
          </a:xfrm>
          <a:prstGeom prst="rect">
            <a:avLst/>
          </a:prstGeom>
        </p:spPr>
        <p:txBody>
          <a:bodyPr vert="horz" lIns="91440" tIns="45720" rIns="91440" bIns="45720" rtlCol="0" anchor="b"/>
          <a:lstStyle>
            <a:lvl1pPr algn="r">
              <a:defRPr sz="1200"/>
            </a:lvl1pPr>
          </a:lstStyle>
          <a:p>
            <a:fld id="{61FA53FE-91CC-484F-9E5E-C6BFD75DD1C0}" type="slidenum">
              <a:rPr lang="fr-FR" smtClean="0"/>
              <a:t>‹N°›</a:t>
            </a:fld>
            <a:endParaRPr lang="fr-FR"/>
          </a:p>
        </p:txBody>
      </p:sp>
    </p:spTree>
    <p:extLst>
      <p:ext uri="{BB962C8B-B14F-4D97-AF65-F5344CB8AC3E}">
        <p14:creationId xmlns:p14="http://schemas.microsoft.com/office/powerpoint/2010/main" val="999803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6347" cy="49649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4" y="2"/>
            <a:ext cx="2946347" cy="496490"/>
          </a:xfrm>
          <a:prstGeom prst="rect">
            <a:avLst/>
          </a:prstGeom>
        </p:spPr>
        <p:txBody>
          <a:bodyPr vert="horz" lIns="91440" tIns="45720" rIns="91440" bIns="45720" rtlCol="0"/>
          <a:lstStyle>
            <a:lvl1pPr algn="r">
              <a:defRPr sz="1200"/>
            </a:lvl1pPr>
          </a:lstStyle>
          <a:p>
            <a:fld id="{6299A69F-9DCD-4CDF-BD01-3B1C3FE8A458}" type="datetimeFigureOut">
              <a:rPr lang="fr-FR" smtClean="0"/>
              <a:t>07/07/2015</a:t>
            </a:fld>
            <a:endParaRPr lang="fr-FR"/>
          </a:p>
        </p:txBody>
      </p:sp>
      <p:sp>
        <p:nvSpPr>
          <p:cNvPr id="4" name="Espace réservé de l'image des diapositives 3"/>
          <p:cNvSpPr>
            <a:spLocks noGrp="1" noRot="1" noChangeAspect="1"/>
          </p:cNvSpPr>
          <p:nvPr>
            <p:ph type="sldImg" idx="2"/>
          </p:nvPr>
        </p:nvSpPr>
        <p:spPr>
          <a:xfrm>
            <a:off x="915988" y="744538"/>
            <a:ext cx="4967287" cy="37258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431600"/>
            <a:ext cx="2946347" cy="49649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4" y="9431600"/>
            <a:ext cx="2946347" cy="496490"/>
          </a:xfrm>
          <a:prstGeom prst="rect">
            <a:avLst/>
          </a:prstGeom>
        </p:spPr>
        <p:txBody>
          <a:bodyPr vert="horz" lIns="91440" tIns="45720" rIns="91440" bIns="45720" rtlCol="0" anchor="b"/>
          <a:lstStyle>
            <a:lvl1pPr algn="r">
              <a:defRPr sz="1200"/>
            </a:lvl1pPr>
          </a:lstStyle>
          <a:p>
            <a:fld id="{8510DA49-1F2F-484C-BE65-D2A1B58EAE09}" type="slidenum">
              <a:rPr lang="fr-FR" smtClean="0"/>
              <a:t>‹N°›</a:t>
            </a:fld>
            <a:endParaRPr lang="fr-FR"/>
          </a:p>
        </p:txBody>
      </p:sp>
    </p:spTree>
    <p:extLst>
      <p:ext uri="{BB962C8B-B14F-4D97-AF65-F5344CB8AC3E}">
        <p14:creationId xmlns:p14="http://schemas.microsoft.com/office/powerpoint/2010/main" val="423460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8159ACA-9437-41D8-B97E-8F7F32EE7FB9}" type="datetime1">
              <a:rPr lang="fr-FR" smtClean="0"/>
              <a:t>07/07/2015</a:t>
            </a:fld>
            <a:endParaRPr lang="fr-FR"/>
          </a:p>
        </p:txBody>
      </p:sp>
      <p:sp>
        <p:nvSpPr>
          <p:cNvPr id="5" name="Espace réservé du pied de page 4"/>
          <p:cNvSpPr>
            <a:spLocks noGrp="1"/>
          </p:cNvSpPr>
          <p:nvPr>
            <p:ph type="ftr" sz="quarter" idx="11"/>
          </p:nvPr>
        </p:nvSpPr>
        <p:spPr/>
        <p:txBody>
          <a:bodyPr/>
          <a:lstStyle/>
          <a:p>
            <a:r>
              <a:rPr lang="fr-FR" dirty="0" smtClean="0"/>
              <a:t>Aude CAUSSARIEU – ENSL, avril 2015</a:t>
            </a:r>
            <a:endParaRPr lang="fr-FR" dirty="0"/>
          </a:p>
        </p:txBody>
      </p:sp>
      <p:sp>
        <p:nvSpPr>
          <p:cNvPr id="6" name="Espace réservé du numéro de diapositive 5"/>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1103892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2C95AC-BEAD-4479-B66A-0E19BF2D42AC}" type="datetime1">
              <a:rPr lang="fr-FR" smtClean="0"/>
              <a:t>07/07/2015</a:t>
            </a:fld>
            <a:endParaRPr lang="fr-FR"/>
          </a:p>
        </p:txBody>
      </p:sp>
      <p:sp>
        <p:nvSpPr>
          <p:cNvPr id="5" name="Espace réservé du pied de page 4"/>
          <p:cNvSpPr>
            <a:spLocks noGrp="1"/>
          </p:cNvSpPr>
          <p:nvPr>
            <p:ph type="ftr" sz="quarter" idx="11"/>
          </p:nvPr>
        </p:nvSpPr>
        <p:spPr/>
        <p:txBody>
          <a:bodyPr/>
          <a:lstStyle/>
          <a:p>
            <a:r>
              <a:rPr lang="fr-FR" smtClean="0"/>
              <a:t>Aude CAUSSARIEU – ENSL, avril 2015</a:t>
            </a:r>
            <a:endParaRPr lang="fr-FR"/>
          </a:p>
        </p:txBody>
      </p:sp>
      <p:sp>
        <p:nvSpPr>
          <p:cNvPr id="6" name="Espace réservé du numéro de diapositive 5"/>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408764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B04521-FCF2-424E-A69F-91E3C6979557}" type="datetime1">
              <a:rPr lang="fr-FR" smtClean="0"/>
              <a:t>07/07/2015</a:t>
            </a:fld>
            <a:endParaRPr lang="fr-FR"/>
          </a:p>
        </p:txBody>
      </p:sp>
      <p:sp>
        <p:nvSpPr>
          <p:cNvPr id="5" name="Espace réservé du pied de page 4"/>
          <p:cNvSpPr>
            <a:spLocks noGrp="1"/>
          </p:cNvSpPr>
          <p:nvPr>
            <p:ph type="ftr" sz="quarter" idx="11"/>
          </p:nvPr>
        </p:nvSpPr>
        <p:spPr/>
        <p:txBody>
          <a:bodyPr/>
          <a:lstStyle/>
          <a:p>
            <a:r>
              <a:rPr lang="fr-FR" smtClean="0"/>
              <a:t>Aude CAUSSARIEU – ENSL, avril 2015</a:t>
            </a:r>
            <a:endParaRPr lang="fr-FR"/>
          </a:p>
        </p:txBody>
      </p:sp>
      <p:sp>
        <p:nvSpPr>
          <p:cNvPr id="6" name="Espace réservé du numéro de diapositive 5"/>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21943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userDrawn="1"/>
        </p:nvSpPr>
        <p:spPr>
          <a:xfrm>
            <a:off x="-72008" y="-315416"/>
            <a:ext cx="9252520" cy="1224136"/>
          </a:xfrm>
          <a:prstGeom prst="rect">
            <a:avLst/>
          </a:prstGeom>
          <a:solidFill>
            <a:schemeClr val="accent4"/>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07504" y="0"/>
            <a:ext cx="8928992" cy="908720"/>
          </a:xfrm>
        </p:spPr>
        <p:txBody>
          <a:bodyPr>
            <a:normAutofit/>
          </a:bodyPr>
          <a:lstStyle>
            <a:lvl1pPr algn="l">
              <a:defRPr sz="3200">
                <a:solidFill>
                  <a:schemeClr val="bg1"/>
                </a:solidFill>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364BCD95-B850-4FA3-8079-5C77F23BACDD}" type="datetime1">
              <a:rPr lang="fr-FR" smtClean="0"/>
              <a:t>07/07/2015</a:t>
            </a:fld>
            <a:endParaRPr lang="fr-FR"/>
          </a:p>
        </p:txBody>
      </p:sp>
      <p:sp>
        <p:nvSpPr>
          <p:cNvPr id="5" name="Espace réservé du pied de page 4"/>
          <p:cNvSpPr>
            <a:spLocks noGrp="1"/>
          </p:cNvSpPr>
          <p:nvPr>
            <p:ph type="ftr" sz="quarter" idx="11"/>
          </p:nvPr>
        </p:nvSpPr>
        <p:spPr/>
        <p:txBody>
          <a:bodyPr/>
          <a:lstStyle/>
          <a:p>
            <a:r>
              <a:rPr lang="fr-FR" smtClean="0"/>
              <a:t>Aude CAUSSARIEU – ENSL, avril 2015</a:t>
            </a:r>
            <a:endParaRPr lang="fr-FR" dirty="0"/>
          </a:p>
        </p:txBody>
      </p:sp>
      <p:sp>
        <p:nvSpPr>
          <p:cNvPr id="6" name="Espace réservé du numéro de diapositive 5"/>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29141585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userDrawn="1"/>
        </p:nvSpPr>
        <p:spPr>
          <a:xfrm>
            <a:off x="611560" y="2780928"/>
            <a:ext cx="7992888" cy="3096344"/>
          </a:xfrm>
          <a:prstGeom prst="rect">
            <a:avLst/>
          </a:prstGeom>
          <a:solidFill>
            <a:schemeClr val="accent4"/>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722313" y="4406901"/>
            <a:ext cx="7772400" cy="1362075"/>
          </a:xfrm>
        </p:spPr>
        <p:txBody>
          <a:bodyPr anchor="t"/>
          <a:lstStyle>
            <a:lvl1pPr algn="l">
              <a:defRPr sz="4000" b="1" cap="all">
                <a:solidFill>
                  <a:schemeClr val="bg1"/>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4" name="Espace réservé de la date 3"/>
          <p:cNvSpPr>
            <a:spLocks noGrp="1"/>
          </p:cNvSpPr>
          <p:nvPr>
            <p:ph type="dt" sz="half" idx="10"/>
          </p:nvPr>
        </p:nvSpPr>
        <p:spPr/>
        <p:txBody>
          <a:bodyPr/>
          <a:lstStyle/>
          <a:p>
            <a:fld id="{0FD951F1-A89B-4AF0-91E8-20B09EE9014B}" type="datetime1">
              <a:rPr lang="fr-FR" smtClean="0"/>
              <a:t>07/07/2015</a:t>
            </a:fld>
            <a:endParaRPr lang="fr-FR"/>
          </a:p>
        </p:txBody>
      </p:sp>
      <p:sp>
        <p:nvSpPr>
          <p:cNvPr id="5" name="Espace réservé du pied de page 4"/>
          <p:cNvSpPr>
            <a:spLocks noGrp="1"/>
          </p:cNvSpPr>
          <p:nvPr>
            <p:ph type="ftr" sz="quarter" idx="11"/>
          </p:nvPr>
        </p:nvSpPr>
        <p:spPr/>
        <p:txBody>
          <a:bodyPr/>
          <a:lstStyle/>
          <a:p>
            <a:r>
              <a:rPr lang="fr-FR" smtClean="0"/>
              <a:t>Aude CAUSSARIEU – ENSL, avril 2015</a:t>
            </a:r>
            <a:endParaRPr lang="fr-FR"/>
          </a:p>
        </p:txBody>
      </p:sp>
      <p:sp>
        <p:nvSpPr>
          <p:cNvPr id="6" name="Espace réservé du numéro de diapositive 5"/>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14826737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9" name="Rectangle 8"/>
          <p:cNvSpPr/>
          <p:nvPr userDrawn="1"/>
        </p:nvSpPr>
        <p:spPr>
          <a:xfrm>
            <a:off x="-36512" y="-315416"/>
            <a:ext cx="9252520" cy="1224136"/>
          </a:xfrm>
          <a:prstGeom prst="rect">
            <a:avLst/>
          </a:prstGeom>
          <a:solidFill>
            <a:schemeClr val="accent4"/>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1" y="-99392"/>
            <a:ext cx="8712969" cy="1008112"/>
          </a:xfrm>
        </p:spPr>
        <p:txBody>
          <a:bodyPr>
            <a:normAutofit/>
          </a:bodyPr>
          <a:lstStyle>
            <a:lvl1pPr algn="l">
              <a:defRPr sz="3200">
                <a:solidFill>
                  <a:schemeClr val="bg1"/>
                </a:solidFill>
              </a:defRPr>
            </a:lvl1pPr>
          </a:lstStyle>
          <a:p>
            <a:r>
              <a:rPr lang="fr-FR" dirty="0" smtClean="0"/>
              <a:t>Modifiez le style du titre</a:t>
            </a:r>
            <a:endParaRPr lang="fr-FR" dirty="0"/>
          </a:p>
        </p:txBody>
      </p:sp>
      <p:sp>
        <p:nvSpPr>
          <p:cNvPr id="3" name="Espace réservé du contenu 2"/>
          <p:cNvSpPr>
            <a:spLocks noGrp="1"/>
          </p:cNvSpPr>
          <p:nvPr>
            <p:ph sz="half" idx="1"/>
          </p:nvPr>
        </p:nvSpPr>
        <p:spPr>
          <a:xfrm>
            <a:off x="457200" y="1600201"/>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7494734-1A86-4CA3-8967-F5296FFD543F}" type="datetime1">
              <a:rPr lang="fr-FR" smtClean="0"/>
              <a:t>07/07/2015</a:t>
            </a:fld>
            <a:endParaRPr lang="fr-FR"/>
          </a:p>
        </p:txBody>
      </p:sp>
      <p:sp>
        <p:nvSpPr>
          <p:cNvPr id="6" name="Espace réservé du pied de page 5"/>
          <p:cNvSpPr>
            <a:spLocks noGrp="1"/>
          </p:cNvSpPr>
          <p:nvPr>
            <p:ph type="ftr" sz="quarter" idx="11"/>
          </p:nvPr>
        </p:nvSpPr>
        <p:spPr/>
        <p:txBody>
          <a:bodyPr/>
          <a:lstStyle/>
          <a:p>
            <a:r>
              <a:rPr lang="fr-FR" smtClean="0"/>
              <a:t>Aude CAUSSARIEU – ENSL, avril 2015</a:t>
            </a:r>
            <a:endParaRPr lang="fr-FR"/>
          </a:p>
        </p:txBody>
      </p:sp>
      <p:sp>
        <p:nvSpPr>
          <p:cNvPr id="7" name="Espace réservé du numéro de diapositive 6"/>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29966303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p:nvPr userDrawn="1"/>
        </p:nvSpPr>
        <p:spPr>
          <a:xfrm>
            <a:off x="-72008" y="-315416"/>
            <a:ext cx="9252520" cy="1224136"/>
          </a:xfrm>
          <a:prstGeom prst="rect">
            <a:avLst/>
          </a:prstGeom>
          <a:solidFill>
            <a:schemeClr val="accent4"/>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99392"/>
            <a:ext cx="8050088" cy="950912"/>
          </a:xfrm>
        </p:spPr>
        <p:txBody>
          <a:bodyPr>
            <a:normAutofit/>
          </a:bodyPr>
          <a:lstStyle>
            <a:lvl1pPr algn="l">
              <a:defRPr sz="4000">
                <a:solidFill>
                  <a:schemeClr val="bg1"/>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535113"/>
            <a:ext cx="4040188" cy="639763"/>
          </a:xfrm>
        </p:spPr>
        <p:txBody>
          <a:bodyPr anchor="b">
            <a:noAutofit/>
          </a:bodyPr>
          <a:lstStyle>
            <a:lvl1pPr marL="0" indent="0">
              <a:buNone/>
              <a:defRPr sz="20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7" y="1535113"/>
            <a:ext cx="4041775" cy="639763"/>
          </a:xfrm>
        </p:spPr>
        <p:txBody>
          <a:bodyPr anchor="b">
            <a:noAutofit/>
          </a:bodyPr>
          <a:lstStyle>
            <a:lvl1pPr marL="0" indent="0">
              <a:buNone/>
              <a:defRPr sz="20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D1C165A-D752-4820-8232-D5A4D8B899F0}" type="datetime1">
              <a:rPr lang="fr-FR" smtClean="0"/>
              <a:t>07/07/2015</a:t>
            </a:fld>
            <a:endParaRPr lang="fr-FR"/>
          </a:p>
        </p:txBody>
      </p:sp>
      <p:sp>
        <p:nvSpPr>
          <p:cNvPr id="8" name="Espace réservé du pied de page 7"/>
          <p:cNvSpPr>
            <a:spLocks noGrp="1"/>
          </p:cNvSpPr>
          <p:nvPr>
            <p:ph type="ftr" sz="quarter" idx="11"/>
          </p:nvPr>
        </p:nvSpPr>
        <p:spPr/>
        <p:txBody>
          <a:bodyPr/>
          <a:lstStyle/>
          <a:p>
            <a:r>
              <a:rPr lang="fr-FR" smtClean="0"/>
              <a:t>Aude CAUSSARIEU – ENSL, avril 2015</a:t>
            </a:r>
            <a:endParaRPr lang="fr-FR"/>
          </a:p>
        </p:txBody>
      </p:sp>
      <p:sp>
        <p:nvSpPr>
          <p:cNvPr id="9" name="Espace réservé du numéro de diapositive 8"/>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24559839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p:nvPr userDrawn="1"/>
        </p:nvSpPr>
        <p:spPr>
          <a:xfrm>
            <a:off x="-72008" y="-315416"/>
            <a:ext cx="9252520" cy="1224136"/>
          </a:xfrm>
          <a:prstGeom prst="rect">
            <a:avLst/>
          </a:prstGeom>
          <a:solidFill>
            <a:schemeClr val="accent4"/>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233209"/>
            <a:ext cx="8229600" cy="1143000"/>
          </a:xfrm>
        </p:spPr>
        <p:txBody>
          <a:bodyPr>
            <a:normAutofit/>
          </a:bodyPr>
          <a:lstStyle>
            <a:lvl1pPr algn="l">
              <a:defRPr sz="4000">
                <a:solidFill>
                  <a:schemeClr val="bg1"/>
                </a:solidFill>
              </a:defRPr>
            </a:lvl1p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EEDC4CC-4C9F-46CC-8667-0FBF6B6B8081}" type="datetime1">
              <a:rPr lang="fr-FR" smtClean="0"/>
              <a:t>07/07/2015</a:t>
            </a:fld>
            <a:endParaRPr lang="fr-FR"/>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29611891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F0CAC1-30E1-4018-A53C-511ACEA954BF}" type="datetime1">
              <a:rPr lang="fr-FR" smtClean="0"/>
              <a:t>07/07/2015</a:t>
            </a:fld>
            <a:endParaRPr lang="fr-FR"/>
          </a:p>
        </p:txBody>
      </p:sp>
      <p:sp>
        <p:nvSpPr>
          <p:cNvPr id="3" name="Espace réservé du pied de page 2"/>
          <p:cNvSpPr>
            <a:spLocks noGrp="1"/>
          </p:cNvSpPr>
          <p:nvPr>
            <p:ph type="ftr" sz="quarter" idx="11"/>
          </p:nvPr>
        </p:nvSpPr>
        <p:spPr/>
        <p:txBody>
          <a:bodyPr/>
          <a:lstStyle/>
          <a:p>
            <a:r>
              <a:rPr lang="fr-FR" smtClean="0"/>
              <a:t>Aude CAUSSARIEU – ENSL, avril 2015</a:t>
            </a:r>
            <a:endParaRPr lang="fr-FR"/>
          </a:p>
        </p:txBody>
      </p:sp>
      <p:sp>
        <p:nvSpPr>
          <p:cNvPr id="4" name="Espace réservé du numéro de diapositive 3"/>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43505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49"/>
            <a:ext cx="3008313" cy="1162051"/>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8F0C615-4B68-44D1-9426-7BC768015EF4}" type="datetime1">
              <a:rPr lang="fr-FR" smtClean="0"/>
              <a:t>07/07/2015</a:t>
            </a:fld>
            <a:endParaRPr lang="fr-FR"/>
          </a:p>
        </p:txBody>
      </p:sp>
      <p:sp>
        <p:nvSpPr>
          <p:cNvPr id="6" name="Espace réservé du pied de page 5"/>
          <p:cNvSpPr>
            <a:spLocks noGrp="1"/>
          </p:cNvSpPr>
          <p:nvPr>
            <p:ph type="ftr" sz="quarter" idx="11"/>
          </p:nvPr>
        </p:nvSpPr>
        <p:spPr/>
        <p:txBody>
          <a:bodyPr/>
          <a:lstStyle/>
          <a:p>
            <a:r>
              <a:rPr lang="fr-FR" smtClean="0"/>
              <a:t>Aude CAUSSARIEU – ENSL, avril 2015</a:t>
            </a:r>
            <a:endParaRPr lang="fr-FR"/>
          </a:p>
        </p:txBody>
      </p:sp>
      <p:sp>
        <p:nvSpPr>
          <p:cNvPr id="7" name="Espace réservé du numéro de diapositive 6"/>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799878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9"/>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2A0DD7F-E50F-4A06-8595-68D470737495}" type="datetime1">
              <a:rPr lang="fr-FR" smtClean="0"/>
              <a:t>07/07/2015</a:t>
            </a:fld>
            <a:endParaRPr lang="fr-FR"/>
          </a:p>
        </p:txBody>
      </p:sp>
      <p:sp>
        <p:nvSpPr>
          <p:cNvPr id="6" name="Espace réservé du pied de page 5"/>
          <p:cNvSpPr>
            <a:spLocks noGrp="1"/>
          </p:cNvSpPr>
          <p:nvPr>
            <p:ph type="ftr" sz="quarter" idx="11"/>
          </p:nvPr>
        </p:nvSpPr>
        <p:spPr/>
        <p:txBody>
          <a:bodyPr/>
          <a:lstStyle/>
          <a:p>
            <a:r>
              <a:rPr lang="fr-FR" smtClean="0"/>
              <a:t>Aude CAUSSARIEU – ENSL, avril 2015</a:t>
            </a:r>
            <a:endParaRPr lang="fr-FR"/>
          </a:p>
        </p:txBody>
      </p:sp>
      <p:sp>
        <p:nvSpPr>
          <p:cNvPr id="7" name="Espace réservé du numéro de diapositive 6"/>
          <p:cNvSpPr>
            <a:spLocks noGrp="1"/>
          </p:cNvSpPr>
          <p:nvPr>
            <p:ph type="sldNum" sz="quarter" idx="12"/>
          </p:nvPr>
        </p:nvSpPr>
        <p:spPr/>
        <p:txBody>
          <a:bodyPr/>
          <a:lstStyle/>
          <a:p>
            <a:fld id="{5586941D-F948-48B8-92CB-74D00EDE7651}" type="slidenum">
              <a:rPr lang="fr-FR" smtClean="0"/>
              <a:t>‹N°›</a:t>
            </a:fld>
            <a:endParaRPr lang="fr-FR"/>
          </a:p>
        </p:txBody>
      </p:sp>
    </p:spTree>
    <p:extLst>
      <p:ext uri="{BB962C8B-B14F-4D97-AF65-F5344CB8AC3E}">
        <p14:creationId xmlns:p14="http://schemas.microsoft.com/office/powerpoint/2010/main" val="101158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D1898-B629-42B6-A964-0763DDFE81F8}" type="datetime1">
              <a:rPr lang="fr-FR" smtClean="0"/>
              <a:t>07/07/2015</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Aude CAUSSARIEU – ENSL, avril 2015</a:t>
            </a:r>
            <a:endParaRPr lang="fr-FR" dirty="0"/>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6941D-F948-48B8-92CB-74D00EDE7651}" type="slidenum">
              <a:rPr lang="fr-FR" smtClean="0"/>
              <a:t>‹N°›</a:t>
            </a:fld>
            <a:endParaRPr lang="fr-FR"/>
          </a:p>
        </p:txBody>
      </p:sp>
    </p:spTree>
    <p:extLst>
      <p:ext uri="{BB962C8B-B14F-4D97-AF65-F5344CB8AC3E}">
        <p14:creationId xmlns:p14="http://schemas.microsoft.com/office/powerpoint/2010/main" val="23076217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aude.caussarieu@ens-lyon.fr" TargetMode="External"/><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9457" y="260648"/>
            <a:ext cx="7840158" cy="1722649"/>
          </a:xfrm>
        </p:spPr>
        <p:txBody>
          <a:bodyPr>
            <a:normAutofit fontScale="90000"/>
          </a:bodyPr>
          <a:lstStyle/>
          <a:p>
            <a:r>
              <a:rPr lang="fr-FR" dirty="0" smtClean="0"/>
              <a:t>Les incertitudes de mesure dans les </a:t>
            </a:r>
            <a:r>
              <a:rPr lang="fr-FR" dirty="0" err="1" smtClean="0"/>
              <a:t>TPs</a:t>
            </a:r>
            <a:r>
              <a:rPr lang="fr-FR" dirty="0" smtClean="0"/>
              <a:t> de physique</a:t>
            </a:r>
            <a:br>
              <a:rPr lang="fr-FR" dirty="0" smtClean="0"/>
            </a:br>
            <a:r>
              <a:rPr lang="fr-FR" sz="3100" i="1" dirty="0" smtClean="0"/>
              <a:t>Une étude de cas</a:t>
            </a:r>
            <a:endParaRPr lang="fr-FR" sz="3100" i="1" dirty="0"/>
          </a:p>
        </p:txBody>
      </p:sp>
      <p:sp>
        <p:nvSpPr>
          <p:cNvPr id="3" name="Sous-titre 2"/>
          <p:cNvSpPr>
            <a:spLocks noGrp="1"/>
          </p:cNvSpPr>
          <p:nvPr>
            <p:ph type="subTitle" idx="1"/>
          </p:nvPr>
        </p:nvSpPr>
        <p:spPr/>
        <p:txBody>
          <a:bodyPr/>
          <a:lstStyle/>
          <a:p>
            <a:r>
              <a:rPr lang="fr-FR" dirty="0" smtClean="0"/>
              <a:t> </a:t>
            </a:r>
            <a:endParaRPr lang="fr-FR" dirty="0"/>
          </a:p>
        </p:txBody>
      </p:sp>
      <p:pic>
        <p:nvPicPr>
          <p:cNvPr id="5122"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659545"/>
            <a:ext cx="1439688" cy="675411"/>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Retour vers l'Accueil du&#10;   sit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915818" y="5726093"/>
            <a:ext cx="1713719" cy="58551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Logo ESPE Académie de Ly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7" y="-708025"/>
            <a:ext cx="1914525" cy="148590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Logo ESPE Académie de Ly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6" y="-555625"/>
            <a:ext cx="1914525" cy="1485900"/>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choeurespe.univ-lyon1.fr/files/2012/01/logoOrangeESp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090" y="5612169"/>
            <a:ext cx="3475027" cy="813369"/>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2519230" y="2420888"/>
            <a:ext cx="4444678" cy="923330"/>
          </a:xfrm>
          <a:prstGeom prst="rect">
            <a:avLst/>
          </a:prstGeom>
          <a:noFill/>
        </p:spPr>
        <p:txBody>
          <a:bodyPr wrap="none" rtlCol="0">
            <a:spAutoFit/>
          </a:bodyPr>
          <a:lstStyle/>
          <a:p>
            <a:pPr algn="ctr"/>
            <a:r>
              <a:rPr lang="fr-FR" dirty="0" smtClean="0"/>
              <a:t>Aude</a:t>
            </a:r>
            <a:r>
              <a:rPr lang="fr-FR" cap="small" dirty="0" smtClean="0"/>
              <a:t> </a:t>
            </a:r>
            <a:r>
              <a:rPr lang="fr-FR" cap="small" dirty="0" err="1" smtClean="0"/>
              <a:t>Caussarieu</a:t>
            </a:r>
            <a:endParaRPr lang="fr-FR" cap="small" dirty="0" smtClean="0"/>
          </a:p>
          <a:p>
            <a:pPr algn="ctr"/>
            <a:r>
              <a:rPr lang="fr-FR" dirty="0" err="1" smtClean="0"/>
              <a:t>AgPr</a:t>
            </a:r>
            <a:r>
              <a:rPr lang="fr-FR" dirty="0" smtClean="0"/>
              <a:t> au </a:t>
            </a:r>
            <a:r>
              <a:rPr lang="fr-FR" dirty="0" err="1" smtClean="0"/>
              <a:t>dpt</a:t>
            </a:r>
            <a:r>
              <a:rPr lang="fr-FR" dirty="0" smtClean="0"/>
              <a:t> de physique de l’université Lyon1</a:t>
            </a:r>
          </a:p>
          <a:p>
            <a:pPr algn="ctr"/>
            <a:r>
              <a:rPr lang="fr-FR" dirty="0" smtClean="0"/>
              <a:t>Recherche en didactique de la physique</a:t>
            </a:r>
            <a:endParaRPr lang="fr-FR" dirty="0"/>
          </a:p>
        </p:txBody>
      </p:sp>
      <p:sp>
        <p:nvSpPr>
          <p:cNvPr id="5" name="ZoneTexte 4"/>
          <p:cNvSpPr txBox="1"/>
          <p:nvPr/>
        </p:nvSpPr>
        <p:spPr>
          <a:xfrm>
            <a:off x="3301409" y="3573016"/>
            <a:ext cx="2880320" cy="369332"/>
          </a:xfrm>
          <a:prstGeom prst="rect">
            <a:avLst/>
          </a:prstGeom>
          <a:noFill/>
        </p:spPr>
        <p:txBody>
          <a:bodyPr wrap="square" rtlCol="0">
            <a:spAutoFit/>
          </a:bodyPr>
          <a:lstStyle/>
          <a:p>
            <a:r>
              <a:rPr lang="fr-FR" dirty="0" smtClean="0">
                <a:solidFill>
                  <a:schemeClr val="accent4"/>
                </a:solidFill>
                <a:hlinkClick r:id="rId6"/>
              </a:rPr>
              <a:t>aude.caussarieu@ens-lyon.fr</a:t>
            </a:r>
            <a:r>
              <a:rPr lang="fr-FR" dirty="0" smtClean="0">
                <a:solidFill>
                  <a:schemeClr val="accent4"/>
                </a:solidFill>
              </a:rPr>
              <a:t>  </a:t>
            </a:r>
            <a:endParaRPr lang="fr-FR" dirty="0">
              <a:solidFill>
                <a:schemeClr val="accent4"/>
              </a:solidFill>
            </a:endParaRPr>
          </a:p>
        </p:txBody>
      </p:sp>
    </p:spTree>
    <p:extLst>
      <p:ext uri="{BB962C8B-B14F-4D97-AF65-F5344CB8AC3E}">
        <p14:creationId xmlns:p14="http://schemas.microsoft.com/office/powerpoint/2010/main" val="4031293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 règle implicite</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10</a:t>
            </a:fld>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193" y="1700808"/>
            <a:ext cx="8020050"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6508948" y="3563724"/>
            <a:ext cx="1715406" cy="369332"/>
          </a:xfrm>
          <a:prstGeom prst="rect">
            <a:avLst/>
          </a:prstGeom>
          <a:noFill/>
        </p:spPr>
        <p:txBody>
          <a:bodyPr wrap="none" rtlCol="0">
            <a:spAutoFit/>
          </a:bodyPr>
          <a:lstStyle/>
          <a:p>
            <a:r>
              <a:rPr lang="fr-FR" dirty="0" smtClean="0"/>
              <a:t>Avec incertitude</a:t>
            </a:r>
            <a:endParaRPr lang="fr-FR" dirty="0"/>
          </a:p>
        </p:txBody>
      </p:sp>
      <p:sp>
        <p:nvSpPr>
          <p:cNvPr id="9" name="ZoneTexte 8"/>
          <p:cNvSpPr txBox="1"/>
          <p:nvPr/>
        </p:nvSpPr>
        <p:spPr>
          <a:xfrm>
            <a:off x="6508948" y="3928596"/>
            <a:ext cx="1699504" cy="369332"/>
          </a:xfrm>
          <a:prstGeom prst="rect">
            <a:avLst/>
          </a:prstGeom>
          <a:noFill/>
        </p:spPr>
        <p:txBody>
          <a:bodyPr wrap="none" rtlCol="0">
            <a:spAutoFit/>
          </a:bodyPr>
          <a:lstStyle/>
          <a:p>
            <a:r>
              <a:rPr lang="fr-FR" dirty="0" smtClean="0"/>
              <a:t>Sans incertitude</a:t>
            </a:r>
            <a:endParaRPr lang="fr-FR" dirty="0"/>
          </a:p>
        </p:txBody>
      </p:sp>
      <p:sp>
        <p:nvSpPr>
          <p:cNvPr id="6" name="ZoneTexte 5"/>
          <p:cNvSpPr txBox="1"/>
          <p:nvPr/>
        </p:nvSpPr>
        <p:spPr>
          <a:xfrm>
            <a:off x="1691680" y="5509696"/>
            <a:ext cx="901401" cy="369332"/>
          </a:xfrm>
          <a:prstGeom prst="rect">
            <a:avLst/>
          </a:prstGeom>
          <a:noFill/>
        </p:spPr>
        <p:txBody>
          <a:bodyPr wrap="none" rtlCol="0">
            <a:spAutoFit/>
          </a:bodyPr>
          <a:lstStyle/>
          <a:p>
            <a:r>
              <a:rPr lang="fr-FR" dirty="0" smtClean="0"/>
              <a:t>Mesure</a:t>
            </a:r>
            <a:endParaRPr lang="fr-FR" dirty="0"/>
          </a:p>
        </p:txBody>
      </p:sp>
      <p:sp>
        <p:nvSpPr>
          <p:cNvPr id="7" name="ZoneTexte 6"/>
          <p:cNvSpPr txBox="1"/>
          <p:nvPr/>
        </p:nvSpPr>
        <p:spPr>
          <a:xfrm>
            <a:off x="3347864" y="5509696"/>
            <a:ext cx="744114" cy="369332"/>
          </a:xfrm>
          <a:prstGeom prst="rect">
            <a:avLst/>
          </a:prstGeom>
          <a:noFill/>
        </p:spPr>
        <p:txBody>
          <a:bodyPr wrap="none" rtlCol="0">
            <a:spAutoFit/>
          </a:bodyPr>
          <a:lstStyle/>
          <a:p>
            <a:r>
              <a:rPr lang="fr-FR" dirty="0" smtClean="0"/>
              <a:t>Calcul</a:t>
            </a:r>
            <a:endParaRPr lang="fr-FR" dirty="0"/>
          </a:p>
        </p:txBody>
      </p:sp>
      <p:sp>
        <p:nvSpPr>
          <p:cNvPr id="11" name="ZoneTexte 10"/>
          <p:cNvSpPr txBox="1"/>
          <p:nvPr/>
        </p:nvSpPr>
        <p:spPr>
          <a:xfrm>
            <a:off x="5004048" y="5509696"/>
            <a:ext cx="1013419" cy="646331"/>
          </a:xfrm>
          <a:prstGeom prst="rect">
            <a:avLst/>
          </a:prstGeom>
          <a:noFill/>
        </p:spPr>
        <p:txBody>
          <a:bodyPr wrap="none" rtlCol="0">
            <a:spAutoFit/>
          </a:bodyPr>
          <a:lstStyle/>
          <a:p>
            <a:pPr algn="ctr"/>
            <a:r>
              <a:rPr lang="fr-FR" dirty="0" smtClean="0"/>
              <a:t>Données</a:t>
            </a:r>
          </a:p>
          <a:p>
            <a:pPr algn="ctr"/>
            <a:r>
              <a:rPr lang="fr-FR" dirty="0" smtClean="0"/>
              <a:t>énoncé</a:t>
            </a:r>
            <a:endParaRPr lang="fr-FR" dirty="0"/>
          </a:p>
        </p:txBody>
      </p:sp>
      <p:sp>
        <p:nvSpPr>
          <p:cNvPr id="10" name="ZoneTexte 9"/>
          <p:cNvSpPr txBox="1"/>
          <p:nvPr/>
        </p:nvSpPr>
        <p:spPr>
          <a:xfrm rot="16200000">
            <a:off x="-330207" y="3748390"/>
            <a:ext cx="1964833" cy="369332"/>
          </a:xfrm>
          <a:prstGeom prst="rect">
            <a:avLst/>
          </a:prstGeom>
          <a:noFill/>
        </p:spPr>
        <p:txBody>
          <a:bodyPr wrap="none" rtlCol="0">
            <a:spAutoFit/>
          </a:bodyPr>
          <a:lstStyle/>
          <a:p>
            <a:r>
              <a:rPr lang="fr-FR" dirty="0" smtClean="0"/>
              <a:t>Nombre de valeurs</a:t>
            </a:r>
            <a:endParaRPr lang="fr-FR" dirty="0"/>
          </a:p>
        </p:txBody>
      </p:sp>
      <p:sp>
        <p:nvSpPr>
          <p:cNvPr id="12" name="ZoneTexte 11"/>
          <p:cNvSpPr txBox="1"/>
          <p:nvPr/>
        </p:nvSpPr>
        <p:spPr>
          <a:xfrm>
            <a:off x="652208" y="1124744"/>
            <a:ext cx="7572145" cy="646331"/>
          </a:xfrm>
          <a:prstGeom prst="rect">
            <a:avLst/>
          </a:prstGeom>
          <a:noFill/>
        </p:spPr>
        <p:txBody>
          <a:bodyPr wrap="square" rtlCol="0">
            <a:spAutoFit/>
          </a:bodyPr>
          <a:lstStyle/>
          <a:p>
            <a:pPr algn="ctr"/>
            <a:r>
              <a:rPr lang="fr-FR" b="1" i="1" dirty="0" smtClean="0"/>
              <a:t>Nombre de valeurs exprimées dans les fascicules en fonction de leur origine et de l’expression des incertitudes</a:t>
            </a:r>
            <a:endParaRPr lang="fr-FR" b="1" i="1" dirty="0"/>
          </a:p>
        </p:txBody>
      </p:sp>
      <p:sp>
        <p:nvSpPr>
          <p:cNvPr id="13" name="ZoneTexte 12"/>
          <p:cNvSpPr txBox="1"/>
          <p:nvPr/>
        </p:nvSpPr>
        <p:spPr>
          <a:xfrm>
            <a:off x="6642937" y="2067776"/>
            <a:ext cx="1447428" cy="646331"/>
          </a:xfrm>
          <a:prstGeom prst="rect">
            <a:avLst/>
          </a:prstGeom>
          <a:noFill/>
        </p:spPr>
        <p:txBody>
          <a:bodyPr wrap="square" rtlCol="0">
            <a:spAutoFit/>
          </a:bodyPr>
          <a:lstStyle/>
          <a:p>
            <a:pPr algn="ctr"/>
            <a:r>
              <a:rPr lang="fr-FR" i="1" dirty="0" smtClean="0">
                <a:solidFill>
                  <a:schemeClr val="accent4">
                    <a:lumMod val="60000"/>
                    <a:lumOff val="40000"/>
                  </a:schemeClr>
                </a:solidFill>
              </a:rPr>
              <a:t>185 valeurs </a:t>
            </a:r>
          </a:p>
          <a:p>
            <a:pPr algn="ctr"/>
            <a:r>
              <a:rPr lang="fr-FR" i="1" dirty="0" smtClean="0">
                <a:solidFill>
                  <a:schemeClr val="accent4">
                    <a:lumMod val="60000"/>
                    <a:lumOff val="40000"/>
                  </a:schemeClr>
                </a:solidFill>
              </a:rPr>
              <a:t>au total </a:t>
            </a:r>
            <a:endParaRPr lang="fr-FR" i="1" dirty="0">
              <a:solidFill>
                <a:schemeClr val="accent4">
                  <a:lumMod val="60000"/>
                  <a:lumOff val="40000"/>
                </a:schemeClr>
              </a:solidFill>
            </a:endParaRPr>
          </a:p>
        </p:txBody>
      </p:sp>
    </p:spTree>
    <p:extLst>
      <p:ext uri="{BB962C8B-B14F-4D97-AF65-F5344CB8AC3E}">
        <p14:creationId xmlns:p14="http://schemas.microsoft.com/office/powerpoint/2010/main" val="3326723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Asymétrie entre mesure et données de l’énoncé</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11</a:t>
            </a:fld>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193" y="1700808"/>
            <a:ext cx="8020050"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6508948" y="3563724"/>
            <a:ext cx="1715406" cy="369332"/>
          </a:xfrm>
          <a:prstGeom prst="rect">
            <a:avLst/>
          </a:prstGeom>
          <a:noFill/>
        </p:spPr>
        <p:txBody>
          <a:bodyPr wrap="none" rtlCol="0">
            <a:spAutoFit/>
          </a:bodyPr>
          <a:lstStyle/>
          <a:p>
            <a:r>
              <a:rPr lang="fr-FR" dirty="0" smtClean="0"/>
              <a:t>Avec incertitude</a:t>
            </a:r>
            <a:endParaRPr lang="fr-FR" dirty="0"/>
          </a:p>
        </p:txBody>
      </p:sp>
      <p:sp>
        <p:nvSpPr>
          <p:cNvPr id="9" name="ZoneTexte 8"/>
          <p:cNvSpPr txBox="1"/>
          <p:nvPr/>
        </p:nvSpPr>
        <p:spPr>
          <a:xfrm>
            <a:off x="6508948" y="3928596"/>
            <a:ext cx="1699504" cy="369332"/>
          </a:xfrm>
          <a:prstGeom prst="rect">
            <a:avLst/>
          </a:prstGeom>
          <a:noFill/>
        </p:spPr>
        <p:txBody>
          <a:bodyPr wrap="none" rtlCol="0">
            <a:spAutoFit/>
          </a:bodyPr>
          <a:lstStyle/>
          <a:p>
            <a:r>
              <a:rPr lang="fr-FR" dirty="0" smtClean="0"/>
              <a:t>Sans incertitude</a:t>
            </a:r>
            <a:endParaRPr lang="fr-FR" dirty="0"/>
          </a:p>
        </p:txBody>
      </p:sp>
      <p:sp>
        <p:nvSpPr>
          <p:cNvPr id="6" name="ZoneTexte 5"/>
          <p:cNvSpPr txBox="1"/>
          <p:nvPr/>
        </p:nvSpPr>
        <p:spPr>
          <a:xfrm>
            <a:off x="1691680" y="5509696"/>
            <a:ext cx="901401" cy="369332"/>
          </a:xfrm>
          <a:prstGeom prst="rect">
            <a:avLst/>
          </a:prstGeom>
          <a:noFill/>
        </p:spPr>
        <p:txBody>
          <a:bodyPr wrap="none" rtlCol="0">
            <a:spAutoFit/>
          </a:bodyPr>
          <a:lstStyle/>
          <a:p>
            <a:r>
              <a:rPr lang="fr-FR" dirty="0" smtClean="0"/>
              <a:t>Mesure</a:t>
            </a:r>
            <a:endParaRPr lang="fr-FR" dirty="0"/>
          </a:p>
        </p:txBody>
      </p:sp>
      <p:sp>
        <p:nvSpPr>
          <p:cNvPr id="7" name="ZoneTexte 6"/>
          <p:cNvSpPr txBox="1"/>
          <p:nvPr/>
        </p:nvSpPr>
        <p:spPr>
          <a:xfrm>
            <a:off x="3347864" y="5509696"/>
            <a:ext cx="744114" cy="369332"/>
          </a:xfrm>
          <a:prstGeom prst="rect">
            <a:avLst/>
          </a:prstGeom>
          <a:noFill/>
        </p:spPr>
        <p:txBody>
          <a:bodyPr wrap="none" rtlCol="0">
            <a:spAutoFit/>
          </a:bodyPr>
          <a:lstStyle/>
          <a:p>
            <a:r>
              <a:rPr lang="fr-FR" dirty="0" smtClean="0"/>
              <a:t>Calcul</a:t>
            </a:r>
            <a:endParaRPr lang="fr-FR" dirty="0"/>
          </a:p>
        </p:txBody>
      </p:sp>
      <p:sp>
        <p:nvSpPr>
          <p:cNvPr id="11" name="ZoneTexte 10"/>
          <p:cNvSpPr txBox="1"/>
          <p:nvPr/>
        </p:nvSpPr>
        <p:spPr>
          <a:xfrm>
            <a:off x="5004048" y="5509696"/>
            <a:ext cx="1013419" cy="646331"/>
          </a:xfrm>
          <a:prstGeom prst="rect">
            <a:avLst/>
          </a:prstGeom>
          <a:noFill/>
        </p:spPr>
        <p:txBody>
          <a:bodyPr wrap="none" rtlCol="0">
            <a:spAutoFit/>
          </a:bodyPr>
          <a:lstStyle/>
          <a:p>
            <a:pPr algn="ctr"/>
            <a:r>
              <a:rPr lang="fr-FR" dirty="0" smtClean="0"/>
              <a:t>Données</a:t>
            </a:r>
          </a:p>
          <a:p>
            <a:pPr algn="ctr"/>
            <a:r>
              <a:rPr lang="fr-FR" dirty="0" smtClean="0"/>
              <a:t>énoncé</a:t>
            </a:r>
            <a:endParaRPr lang="fr-FR" dirty="0"/>
          </a:p>
        </p:txBody>
      </p:sp>
      <p:sp>
        <p:nvSpPr>
          <p:cNvPr id="10" name="ZoneTexte 9"/>
          <p:cNvSpPr txBox="1"/>
          <p:nvPr/>
        </p:nvSpPr>
        <p:spPr>
          <a:xfrm rot="16200000">
            <a:off x="-330207" y="3748390"/>
            <a:ext cx="1964833" cy="369332"/>
          </a:xfrm>
          <a:prstGeom prst="rect">
            <a:avLst/>
          </a:prstGeom>
          <a:noFill/>
        </p:spPr>
        <p:txBody>
          <a:bodyPr wrap="none" rtlCol="0">
            <a:spAutoFit/>
          </a:bodyPr>
          <a:lstStyle/>
          <a:p>
            <a:r>
              <a:rPr lang="fr-FR" dirty="0" smtClean="0"/>
              <a:t>Nombre de valeurs</a:t>
            </a:r>
            <a:endParaRPr lang="fr-FR" dirty="0"/>
          </a:p>
        </p:txBody>
      </p:sp>
      <p:sp>
        <p:nvSpPr>
          <p:cNvPr id="12" name="ZoneTexte 11"/>
          <p:cNvSpPr txBox="1"/>
          <p:nvPr/>
        </p:nvSpPr>
        <p:spPr>
          <a:xfrm>
            <a:off x="652208" y="1124744"/>
            <a:ext cx="7572145" cy="646331"/>
          </a:xfrm>
          <a:prstGeom prst="rect">
            <a:avLst/>
          </a:prstGeom>
          <a:noFill/>
        </p:spPr>
        <p:txBody>
          <a:bodyPr wrap="square" rtlCol="0">
            <a:spAutoFit/>
          </a:bodyPr>
          <a:lstStyle/>
          <a:p>
            <a:pPr algn="ctr"/>
            <a:r>
              <a:rPr lang="fr-FR" b="1" i="1" dirty="0" smtClean="0"/>
              <a:t>Nombre de valeurs exprimées dans les fascicules en fonction de leur origine et de l’expression des incertitudes</a:t>
            </a:r>
            <a:endParaRPr lang="fr-FR" b="1" i="1" dirty="0"/>
          </a:p>
        </p:txBody>
      </p:sp>
      <p:sp>
        <p:nvSpPr>
          <p:cNvPr id="13" name="Rectangle 12"/>
          <p:cNvSpPr/>
          <p:nvPr/>
        </p:nvSpPr>
        <p:spPr>
          <a:xfrm>
            <a:off x="1619672" y="1844824"/>
            <a:ext cx="1368152" cy="4311202"/>
          </a:xfrm>
          <a:prstGeom prst="rect">
            <a:avLst/>
          </a:pr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4716016" y="1844824"/>
            <a:ext cx="1440160" cy="4311202"/>
          </a:xfrm>
          <a:prstGeom prst="rect">
            <a:avLst/>
          </a:pr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70770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Entretiens expliquent l’asymétrie</a:t>
            </a:r>
            <a:endParaRPr lang="fr-FR" dirty="0"/>
          </a:p>
        </p:txBody>
      </p:sp>
      <p:sp>
        <p:nvSpPr>
          <p:cNvPr id="3" name="Espace réservé du contenu 2"/>
          <p:cNvSpPr>
            <a:spLocks noGrp="1"/>
          </p:cNvSpPr>
          <p:nvPr>
            <p:ph idx="1"/>
          </p:nvPr>
        </p:nvSpPr>
        <p:spPr>
          <a:xfrm>
            <a:off x="683568" y="1250250"/>
            <a:ext cx="8003232" cy="4699031"/>
          </a:xfrm>
        </p:spPr>
        <p:txBody>
          <a:bodyPr>
            <a:normAutofit/>
          </a:bodyPr>
          <a:lstStyle/>
          <a:p>
            <a:pPr marL="0" indent="0">
              <a:buNone/>
            </a:pPr>
            <a:endParaRPr lang="fr-FR" dirty="0" smtClean="0"/>
          </a:p>
          <a:p>
            <a:pPr marL="0" indent="0">
              <a:buNone/>
            </a:pPr>
            <a:endParaRPr lang="fr-FR" dirty="0"/>
          </a:p>
          <a:p>
            <a:pPr marL="0" indent="0">
              <a:buNone/>
            </a:pPr>
            <a:r>
              <a:rPr lang="fr-FR" dirty="0" smtClean="0"/>
              <a:t>Objectif des enseignants : </a:t>
            </a:r>
          </a:p>
          <a:p>
            <a:pPr marL="457200" lvl="1" indent="0">
              <a:buNone/>
            </a:pPr>
            <a:r>
              <a:rPr lang="fr-FR" dirty="0" smtClean="0"/>
              <a:t>« Que les étudiants comprennent qu’il y a une incertitude associée à chaque mesure »</a:t>
            </a:r>
          </a:p>
          <a:p>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12</a:t>
            </a:fld>
            <a:endParaRPr lang="fr-FR"/>
          </a:p>
        </p:txBody>
      </p:sp>
    </p:spTree>
    <p:extLst>
      <p:ext uri="{BB962C8B-B14F-4D97-AF65-F5344CB8AC3E}">
        <p14:creationId xmlns:p14="http://schemas.microsoft.com/office/powerpoint/2010/main" val="3250148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193" y="1700808"/>
            <a:ext cx="8020050"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p:txBody>
          <a:bodyPr/>
          <a:lstStyle/>
          <a:p>
            <a:r>
              <a:rPr lang="fr-FR" dirty="0" smtClean="0"/>
              <a:t>2 : Pas de règle pour les résultats des calculs</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13</a:t>
            </a:fld>
            <a:endParaRPr lang="fr-FR"/>
          </a:p>
        </p:txBody>
      </p:sp>
      <p:sp>
        <p:nvSpPr>
          <p:cNvPr id="7" name="Rectangle 6"/>
          <p:cNvSpPr/>
          <p:nvPr/>
        </p:nvSpPr>
        <p:spPr>
          <a:xfrm>
            <a:off x="2987824" y="1700808"/>
            <a:ext cx="1512168" cy="4178220"/>
          </a:xfrm>
          <a:prstGeom prst="rect">
            <a:avLst/>
          </a:pr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6508948" y="3563724"/>
            <a:ext cx="1715406" cy="369332"/>
          </a:xfrm>
          <a:prstGeom prst="rect">
            <a:avLst/>
          </a:prstGeom>
          <a:noFill/>
        </p:spPr>
        <p:txBody>
          <a:bodyPr wrap="none" rtlCol="0">
            <a:spAutoFit/>
          </a:bodyPr>
          <a:lstStyle/>
          <a:p>
            <a:r>
              <a:rPr lang="fr-FR" dirty="0" smtClean="0"/>
              <a:t>Avec incertitude</a:t>
            </a:r>
            <a:endParaRPr lang="fr-FR" dirty="0"/>
          </a:p>
        </p:txBody>
      </p:sp>
      <p:sp>
        <p:nvSpPr>
          <p:cNvPr id="10" name="ZoneTexte 9"/>
          <p:cNvSpPr txBox="1"/>
          <p:nvPr/>
        </p:nvSpPr>
        <p:spPr>
          <a:xfrm>
            <a:off x="6508948" y="3928596"/>
            <a:ext cx="1699504" cy="369332"/>
          </a:xfrm>
          <a:prstGeom prst="rect">
            <a:avLst/>
          </a:prstGeom>
          <a:noFill/>
        </p:spPr>
        <p:txBody>
          <a:bodyPr wrap="none" rtlCol="0">
            <a:spAutoFit/>
          </a:bodyPr>
          <a:lstStyle/>
          <a:p>
            <a:r>
              <a:rPr lang="fr-FR" dirty="0" smtClean="0"/>
              <a:t>Sans incertitude</a:t>
            </a:r>
            <a:endParaRPr lang="fr-FR" dirty="0"/>
          </a:p>
        </p:txBody>
      </p:sp>
      <p:sp>
        <p:nvSpPr>
          <p:cNvPr id="11" name="ZoneTexte 10"/>
          <p:cNvSpPr txBox="1"/>
          <p:nvPr/>
        </p:nvSpPr>
        <p:spPr>
          <a:xfrm>
            <a:off x="1691680" y="5509696"/>
            <a:ext cx="901401" cy="369332"/>
          </a:xfrm>
          <a:prstGeom prst="rect">
            <a:avLst/>
          </a:prstGeom>
          <a:noFill/>
        </p:spPr>
        <p:txBody>
          <a:bodyPr wrap="none" rtlCol="0">
            <a:spAutoFit/>
          </a:bodyPr>
          <a:lstStyle/>
          <a:p>
            <a:r>
              <a:rPr lang="fr-FR" dirty="0" smtClean="0"/>
              <a:t>Mesure</a:t>
            </a:r>
            <a:endParaRPr lang="fr-FR" dirty="0"/>
          </a:p>
        </p:txBody>
      </p:sp>
      <p:sp>
        <p:nvSpPr>
          <p:cNvPr id="12" name="ZoneTexte 11"/>
          <p:cNvSpPr txBox="1"/>
          <p:nvPr/>
        </p:nvSpPr>
        <p:spPr>
          <a:xfrm>
            <a:off x="3347864" y="5509696"/>
            <a:ext cx="744114" cy="369332"/>
          </a:xfrm>
          <a:prstGeom prst="rect">
            <a:avLst/>
          </a:prstGeom>
          <a:noFill/>
        </p:spPr>
        <p:txBody>
          <a:bodyPr wrap="none" rtlCol="0">
            <a:spAutoFit/>
          </a:bodyPr>
          <a:lstStyle/>
          <a:p>
            <a:r>
              <a:rPr lang="fr-FR" dirty="0" smtClean="0"/>
              <a:t>Calcul</a:t>
            </a:r>
            <a:endParaRPr lang="fr-FR" dirty="0"/>
          </a:p>
        </p:txBody>
      </p:sp>
      <p:sp>
        <p:nvSpPr>
          <p:cNvPr id="13" name="ZoneTexte 12"/>
          <p:cNvSpPr txBox="1"/>
          <p:nvPr/>
        </p:nvSpPr>
        <p:spPr>
          <a:xfrm>
            <a:off x="5004048" y="5509696"/>
            <a:ext cx="1013419" cy="646331"/>
          </a:xfrm>
          <a:prstGeom prst="rect">
            <a:avLst/>
          </a:prstGeom>
          <a:noFill/>
        </p:spPr>
        <p:txBody>
          <a:bodyPr wrap="none" rtlCol="0">
            <a:spAutoFit/>
          </a:bodyPr>
          <a:lstStyle/>
          <a:p>
            <a:pPr algn="ctr"/>
            <a:r>
              <a:rPr lang="fr-FR" dirty="0" smtClean="0"/>
              <a:t>Données</a:t>
            </a:r>
          </a:p>
          <a:p>
            <a:pPr algn="ctr"/>
            <a:r>
              <a:rPr lang="fr-FR" dirty="0" smtClean="0"/>
              <a:t>énoncé</a:t>
            </a:r>
            <a:endParaRPr lang="fr-FR" dirty="0"/>
          </a:p>
        </p:txBody>
      </p:sp>
      <p:sp>
        <p:nvSpPr>
          <p:cNvPr id="14" name="ZoneTexte 13"/>
          <p:cNvSpPr txBox="1"/>
          <p:nvPr/>
        </p:nvSpPr>
        <p:spPr>
          <a:xfrm rot="16200000">
            <a:off x="-330207" y="3748390"/>
            <a:ext cx="1964833" cy="369332"/>
          </a:xfrm>
          <a:prstGeom prst="rect">
            <a:avLst/>
          </a:prstGeom>
          <a:noFill/>
        </p:spPr>
        <p:txBody>
          <a:bodyPr wrap="none" rtlCol="0">
            <a:spAutoFit/>
          </a:bodyPr>
          <a:lstStyle/>
          <a:p>
            <a:r>
              <a:rPr lang="fr-FR" dirty="0" smtClean="0"/>
              <a:t>Nombre de valeurs</a:t>
            </a:r>
            <a:endParaRPr lang="fr-FR" dirty="0"/>
          </a:p>
        </p:txBody>
      </p:sp>
    </p:spTree>
    <p:extLst>
      <p:ext uri="{BB962C8B-B14F-4D97-AF65-F5344CB8AC3E}">
        <p14:creationId xmlns:p14="http://schemas.microsoft.com/office/powerpoint/2010/main" val="16680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0"/>
            <a:ext cx="8784976" cy="908720"/>
          </a:xfrm>
        </p:spPr>
        <p:txBody>
          <a:bodyPr>
            <a:normAutofit/>
          </a:bodyPr>
          <a:lstStyle/>
          <a:p>
            <a:r>
              <a:rPr lang="fr-FR" dirty="0" smtClean="0"/>
              <a:t>Hypothèse : manque incertitude sur les données</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14</a:t>
            </a:fld>
            <a:endParaRPr lang="fr-FR"/>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9512" y="2276873"/>
            <a:ext cx="8666988" cy="24617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p:cNvSpPr/>
          <p:nvPr/>
        </p:nvSpPr>
        <p:spPr>
          <a:xfrm>
            <a:off x="4139952" y="4005064"/>
            <a:ext cx="4320480" cy="2880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smtClean="0"/>
              <a:t>Résultat du calcul</a:t>
            </a:r>
            <a:endParaRPr lang="fr-FR" dirty="0"/>
          </a:p>
        </p:txBody>
      </p:sp>
      <p:cxnSp>
        <p:nvCxnSpPr>
          <p:cNvPr id="10" name="Connecteur droit avec flèche 9"/>
          <p:cNvCxnSpPr/>
          <p:nvPr/>
        </p:nvCxnSpPr>
        <p:spPr>
          <a:xfrm flipH="1" flipV="1">
            <a:off x="1835696" y="4365104"/>
            <a:ext cx="72008" cy="86409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Connecteur droit avec flèche 11"/>
          <p:cNvCxnSpPr/>
          <p:nvPr/>
        </p:nvCxnSpPr>
        <p:spPr>
          <a:xfrm flipV="1">
            <a:off x="1403648" y="4365104"/>
            <a:ext cx="144016" cy="86409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Rectangle 12"/>
          <p:cNvSpPr/>
          <p:nvPr/>
        </p:nvSpPr>
        <p:spPr>
          <a:xfrm>
            <a:off x="503548" y="5373216"/>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Valeurs nécessaires pour faire le calcul</a:t>
            </a:r>
            <a:endParaRPr lang="fr-FR" dirty="0"/>
          </a:p>
        </p:txBody>
      </p:sp>
    </p:spTree>
    <p:extLst>
      <p:ext uri="{BB962C8B-B14F-4D97-AF65-F5344CB8AC3E}">
        <p14:creationId xmlns:p14="http://schemas.microsoft.com/office/powerpoint/2010/main" val="104709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Hypothèse : manque incertitude sur les données</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250981560"/>
              </p:ext>
            </p:extLst>
          </p:nvPr>
        </p:nvGraphicFramePr>
        <p:xfrm>
          <a:off x="827586" y="2204865"/>
          <a:ext cx="7560841" cy="2023875"/>
        </p:xfrm>
        <a:graphic>
          <a:graphicData uri="http://schemas.openxmlformats.org/drawingml/2006/table">
            <a:tbl>
              <a:tblPr>
                <a:tableStyleId>{8EC20E35-A176-4012-BC5E-935CFFF8708E}</a:tableStyleId>
              </a:tblPr>
              <a:tblGrid>
                <a:gridCol w="4032449"/>
                <a:gridCol w="1764196"/>
                <a:gridCol w="1764196"/>
              </a:tblGrid>
              <a:tr h="864095">
                <a:tc>
                  <a:txBody>
                    <a:bodyPr/>
                    <a:lstStyle/>
                    <a:p>
                      <a:pPr>
                        <a:lnSpc>
                          <a:spcPct val="100000"/>
                        </a:lnSpc>
                        <a:spcAft>
                          <a:spcPts val="0"/>
                        </a:spcAft>
                      </a:pPr>
                      <a:r>
                        <a:rPr lang="en-US" sz="1900" dirty="0" err="1" smtClean="0">
                          <a:effectLst/>
                        </a:rPr>
                        <a:t>Valeurs</a:t>
                      </a:r>
                      <a:r>
                        <a:rPr lang="en-US" sz="1900" dirty="0" smtClean="0">
                          <a:effectLst/>
                        </a:rPr>
                        <a:t> </a:t>
                      </a:r>
                      <a:r>
                        <a:rPr lang="en-US" sz="1900" dirty="0" err="1" smtClean="0">
                          <a:effectLst/>
                        </a:rPr>
                        <a:t>impliquées</a:t>
                      </a:r>
                      <a:r>
                        <a:rPr lang="en-US" sz="1900" dirty="0" smtClean="0">
                          <a:effectLst/>
                        </a:rPr>
                        <a:t> </a:t>
                      </a:r>
                      <a:r>
                        <a:rPr lang="en-US" sz="1900" dirty="0" err="1" smtClean="0">
                          <a:effectLst/>
                        </a:rPr>
                        <a:t>dans</a:t>
                      </a:r>
                      <a:r>
                        <a:rPr lang="en-US" sz="1900" dirty="0" smtClean="0">
                          <a:effectLst/>
                        </a:rPr>
                        <a:t> le </a:t>
                      </a:r>
                      <a:r>
                        <a:rPr lang="en-US" sz="1900" dirty="0" err="1" smtClean="0">
                          <a:effectLst/>
                        </a:rPr>
                        <a:t>calcul</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sz="1900" dirty="0" err="1" smtClean="0">
                          <a:effectLst/>
                        </a:rPr>
                        <a:t>Résultat</a:t>
                      </a:r>
                      <a:r>
                        <a:rPr lang="en-US" sz="1900" dirty="0" smtClean="0">
                          <a:effectLst/>
                        </a:rPr>
                        <a:t> avec incertitude</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900" dirty="0" err="1" smtClean="0">
                          <a:effectLst/>
                        </a:rPr>
                        <a:t>Résultat</a:t>
                      </a:r>
                      <a:r>
                        <a:rPr lang="en-US" sz="1900" dirty="0" smtClean="0">
                          <a:effectLst/>
                        </a:rPr>
                        <a:t> sans incertitude</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tcPr>
                </a:tc>
              </a:tr>
              <a:tr h="580660">
                <a:tc>
                  <a:txBody>
                    <a:bodyPr/>
                    <a:lstStyle/>
                    <a:p>
                      <a:pPr>
                        <a:lnSpc>
                          <a:spcPct val="100000"/>
                        </a:lnSpc>
                        <a:spcAft>
                          <a:spcPts val="0"/>
                        </a:spcAft>
                      </a:pPr>
                      <a:r>
                        <a:rPr lang="en-US" sz="1900" dirty="0" err="1" smtClean="0">
                          <a:effectLst/>
                        </a:rPr>
                        <a:t>Toutes</a:t>
                      </a:r>
                      <a:r>
                        <a:rPr lang="en-US" sz="1900" dirty="0" smtClean="0">
                          <a:effectLst/>
                        </a:rPr>
                        <a:t> les </a:t>
                      </a:r>
                      <a:r>
                        <a:rPr lang="en-US" sz="1900" dirty="0" err="1" smtClean="0">
                          <a:effectLst/>
                        </a:rPr>
                        <a:t>valeurs</a:t>
                      </a:r>
                      <a:r>
                        <a:rPr lang="en-US" sz="1900" dirty="0" smtClean="0">
                          <a:effectLst/>
                        </a:rPr>
                        <a:t> </a:t>
                      </a:r>
                      <a:r>
                        <a:rPr lang="en-US" sz="1900" dirty="0" err="1" smtClean="0">
                          <a:effectLst/>
                        </a:rPr>
                        <a:t>sont</a:t>
                      </a:r>
                      <a:r>
                        <a:rPr lang="en-US" sz="1900" dirty="0" smtClean="0">
                          <a:effectLst/>
                        </a:rPr>
                        <a:t> </a:t>
                      </a:r>
                      <a:r>
                        <a:rPr lang="en-US" sz="1900" dirty="0" err="1" smtClean="0">
                          <a:effectLst/>
                        </a:rPr>
                        <a:t>exprimées</a:t>
                      </a:r>
                      <a:r>
                        <a:rPr lang="en-US" sz="1900" dirty="0" smtClean="0">
                          <a:effectLst/>
                        </a:rPr>
                        <a:t> avec </a:t>
                      </a:r>
                      <a:r>
                        <a:rPr lang="en-US" sz="1900" dirty="0" err="1" smtClean="0">
                          <a:effectLst/>
                        </a:rPr>
                        <a:t>leur</a:t>
                      </a:r>
                      <a:r>
                        <a:rPr lang="en-US" sz="1900" dirty="0" smtClean="0">
                          <a:effectLst/>
                        </a:rPr>
                        <a:t> incertitude</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fr-FR" sz="1900" dirty="0">
                          <a:effectLst/>
                        </a:rPr>
                        <a:t>28</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fr-FR" sz="1900" dirty="0">
                          <a:effectLst/>
                        </a:rPr>
                        <a:t>13</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40">
                <a:tc>
                  <a:txBody>
                    <a:bodyPr/>
                    <a:lstStyle/>
                    <a:p>
                      <a:pPr>
                        <a:lnSpc>
                          <a:spcPct val="100000"/>
                        </a:lnSpc>
                        <a:spcAft>
                          <a:spcPts val="0"/>
                        </a:spcAft>
                      </a:pPr>
                      <a:r>
                        <a:rPr lang="en-US" sz="1900" dirty="0" smtClean="0">
                          <a:effectLst/>
                        </a:rPr>
                        <a:t>Au </a:t>
                      </a:r>
                      <a:r>
                        <a:rPr lang="en-US" sz="1900" dirty="0" err="1" smtClean="0">
                          <a:effectLst/>
                        </a:rPr>
                        <a:t>moins</a:t>
                      </a:r>
                      <a:r>
                        <a:rPr lang="en-US" sz="1900" dirty="0" smtClean="0">
                          <a:effectLst/>
                        </a:rPr>
                        <a:t> </a:t>
                      </a:r>
                      <a:r>
                        <a:rPr lang="en-US" sz="1900" dirty="0" err="1" smtClean="0">
                          <a:effectLst/>
                        </a:rPr>
                        <a:t>une</a:t>
                      </a:r>
                      <a:r>
                        <a:rPr lang="en-US" sz="1900" dirty="0" smtClean="0">
                          <a:effectLst/>
                        </a:rPr>
                        <a:t> </a:t>
                      </a:r>
                      <a:r>
                        <a:rPr lang="en-US" sz="1900" dirty="0" err="1" smtClean="0">
                          <a:effectLst/>
                        </a:rPr>
                        <a:t>valeur</a:t>
                      </a:r>
                      <a:r>
                        <a:rPr lang="en-US" sz="1900" dirty="0" smtClean="0">
                          <a:effectLst/>
                        </a:rPr>
                        <a:t> </a:t>
                      </a:r>
                      <a:r>
                        <a:rPr lang="en-US" sz="1900" dirty="0" err="1" smtClean="0">
                          <a:effectLst/>
                        </a:rPr>
                        <a:t>est</a:t>
                      </a:r>
                      <a:r>
                        <a:rPr lang="en-US" sz="1900" dirty="0" smtClean="0">
                          <a:effectLst/>
                        </a:rPr>
                        <a:t> </a:t>
                      </a:r>
                      <a:r>
                        <a:rPr lang="en-US" sz="1900" dirty="0" err="1" smtClean="0">
                          <a:effectLst/>
                        </a:rPr>
                        <a:t>exprimée</a:t>
                      </a:r>
                      <a:r>
                        <a:rPr lang="en-US" sz="1900" dirty="0" smtClean="0">
                          <a:effectLst/>
                        </a:rPr>
                        <a:t> sans incertitude</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ct val="100000"/>
                        </a:lnSpc>
                        <a:spcAft>
                          <a:spcPts val="0"/>
                        </a:spcAft>
                      </a:pPr>
                      <a:r>
                        <a:rPr lang="fr-FR" sz="1900" dirty="0">
                          <a:effectLst/>
                        </a:rPr>
                        <a:t>0</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1900" dirty="0">
                          <a:effectLst/>
                        </a:rPr>
                        <a:t>29</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tcPr>
                </a:tc>
              </a:tr>
            </a:tbl>
          </a:graphicData>
        </a:graphic>
      </p:graphicFrame>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15</a:t>
            </a:fld>
            <a:endParaRPr lang="fr-FR"/>
          </a:p>
        </p:txBody>
      </p:sp>
    </p:spTree>
    <p:extLst>
      <p:ext uri="{BB962C8B-B14F-4D97-AF65-F5344CB8AC3E}">
        <p14:creationId xmlns:p14="http://schemas.microsoft.com/office/powerpoint/2010/main" val="2332802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Hypothèse : manque incertitude sur les données</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482394140"/>
              </p:ext>
            </p:extLst>
          </p:nvPr>
        </p:nvGraphicFramePr>
        <p:xfrm>
          <a:off x="827586" y="2204865"/>
          <a:ext cx="7560841" cy="2023875"/>
        </p:xfrm>
        <a:graphic>
          <a:graphicData uri="http://schemas.openxmlformats.org/drawingml/2006/table">
            <a:tbl>
              <a:tblPr>
                <a:tableStyleId>{8EC20E35-A176-4012-BC5E-935CFFF8708E}</a:tableStyleId>
              </a:tblPr>
              <a:tblGrid>
                <a:gridCol w="4032449"/>
                <a:gridCol w="1764196"/>
                <a:gridCol w="1764196"/>
              </a:tblGrid>
              <a:tr h="864095">
                <a:tc>
                  <a:txBody>
                    <a:bodyPr/>
                    <a:lstStyle/>
                    <a:p>
                      <a:pPr>
                        <a:lnSpc>
                          <a:spcPct val="100000"/>
                        </a:lnSpc>
                        <a:spcAft>
                          <a:spcPts val="0"/>
                        </a:spcAft>
                      </a:pPr>
                      <a:r>
                        <a:rPr lang="en-US" sz="1900" dirty="0" err="1" smtClean="0">
                          <a:effectLst/>
                        </a:rPr>
                        <a:t>Valeurs</a:t>
                      </a:r>
                      <a:r>
                        <a:rPr lang="en-US" sz="1900" dirty="0" smtClean="0">
                          <a:effectLst/>
                        </a:rPr>
                        <a:t> </a:t>
                      </a:r>
                      <a:r>
                        <a:rPr lang="en-US" sz="1900" dirty="0" err="1" smtClean="0">
                          <a:effectLst/>
                        </a:rPr>
                        <a:t>impliquées</a:t>
                      </a:r>
                      <a:r>
                        <a:rPr lang="en-US" sz="1900" dirty="0" smtClean="0">
                          <a:effectLst/>
                        </a:rPr>
                        <a:t> </a:t>
                      </a:r>
                      <a:r>
                        <a:rPr lang="en-US" sz="1900" dirty="0" err="1" smtClean="0">
                          <a:effectLst/>
                        </a:rPr>
                        <a:t>dans</a:t>
                      </a:r>
                      <a:r>
                        <a:rPr lang="en-US" sz="1900" dirty="0" smtClean="0">
                          <a:effectLst/>
                        </a:rPr>
                        <a:t> le </a:t>
                      </a:r>
                      <a:r>
                        <a:rPr lang="en-US" sz="1900" dirty="0" err="1" smtClean="0">
                          <a:effectLst/>
                        </a:rPr>
                        <a:t>calcul</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sz="1900" dirty="0" err="1" smtClean="0">
                          <a:effectLst/>
                        </a:rPr>
                        <a:t>Résultat</a:t>
                      </a:r>
                      <a:r>
                        <a:rPr lang="en-US" sz="1900" dirty="0" smtClean="0">
                          <a:effectLst/>
                        </a:rPr>
                        <a:t> avec incertitude</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900" dirty="0" err="1" smtClean="0">
                          <a:effectLst/>
                        </a:rPr>
                        <a:t>Résultat</a:t>
                      </a:r>
                      <a:r>
                        <a:rPr lang="en-US" sz="1900" dirty="0" smtClean="0">
                          <a:effectLst/>
                        </a:rPr>
                        <a:t> sans incertitude</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tcPr>
                </a:tc>
              </a:tr>
              <a:tr h="580660">
                <a:tc>
                  <a:txBody>
                    <a:bodyPr/>
                    <a:lstStyle/>
                    <a:p>
                      <a:pPr>
                        <a:lnSpc>
                          <a:spcPct val="100000"/>
                        </a:lnSpc>
                        <a:spcAft>
                          <a:spcPts val="0"/>
                        </a:spcAft>
                      </a:pPr>
                      <a:r>
                        <a:rPr lang="en-US" sz="1900" dirty="0" err="1" smtClean="0">
                          <a:effectLst/>
                        </a:rPr>
                        <a:t>Toutes</a:t>
                      </a:r>
                      <a:r>
                        <a:rPr lang="en-US" sz="1900" dirty="0" smtClean="0">
                          <a:effectLst/>
                        </a:rPr>
                        <a:t> les </a:t>
                      </a:r>
                      <a:r>
                        <a:rPr lang="en-US" sz="1900" dirty="0" err="1" smtClean="0">
                          <a:effectLst/>
                        </a:rPr>
                        <a:t>valeurs</a:t>
                      </a:r>
                      <a:r>
                        <a:rPr lang="en-US" sz="1900" dirty="0" smtClean="0">
                          <a:effectLst/>
                        </a:rPr>
                        <a:t> </a:t>
                      </a:r>
                      <a:r>
                        <a:rPr lang="en-US" sz="1900" dirty="0" err="1" smtClean="0">
                          <a:effectLst/>
                        </a:rPr>
                        <a:t>sont</a:t>
                      </a:r>
                      <a:r>
                        <a:rPr lang="en-US" sz="1900" dirty="0" smtClean="0">
                          <a:effectLst/>
                        </a:rPr>
                        <a:t> </a:t>
                      </a:r>
                      <a:r>
                        <a:rPr lang="en-US" sz="1900" dirty="0" err="1" smtClean="0">
                          <a:effectLst/>
                        </a:rPr>
                        <a:t>exprimées</a:t>
                      </a:r>
                      <a:r>
                        <a:rPr lang="en-US" sz="1900" dirty="0" smtClean="0">
                          <a:effectLst/>
                        </a:rPr>
                        <a:t> avec </a:t>
                      </a:r>
                      <a:r>
                        <a:rPr lang="en-US" sz="1900" dirty="0" err="1" smtClean="0">
                          <a:effectLst/>
                        </a:rPr>
                        <a:t>leur</a:t>
                      </a:r>
                      <a:r>
                        <a:rPr lang="en-US" sz="1900" dirty="0" smtClean="0">
                          <a:effectLst/>
                        </a:rPr>
                        <a:t> incertitude</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fr-FR" sz="1900" dirty="0">
                          <a:effectLst/>
                        </a:rPr>
                        <a:t>28</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fr-FR" sz="1900" dirty="0">
                          <a:effectLst/>
                        </a:rPr>
                        <a:t>13</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40">
                <a:tc>
                  <a:txBody>
                    <a:bodyPr/>
                    <a:lstStyle/>
                    <a:p>
                      <a:pPr>
                        <a:lnSpc>
                          <a:spcPct val="100000"/>
                        </a:lnSpc>
                        <a:spcAft>
                          <a:spcPts val="0"/>
                        </a:spcAft>
                      </a:pPr>
                      <a:r>
                        <a:rPr lang="en-US" sz="1900" dirty="0" smtClean="0">
                          <a:effectLst/>
                        </a:rPr>
                        <a:t>Au </a:t>
                      </a:r>
                      <a:r>
                        <a:rPr lang="en-US" sz="1900" dirty="0" err="1" smtClean="0">
                          <a:effectLst/>
                        </a:rPr>
                        <a:t>moins</a:t>
                      </a:r>
                      <a:r>
                        <a:rPr lang="en-US" sz="1900" dirty="0" smtClean="0">
                          <a:effectLst/>
                        </a:rPr>
                        <a:t> </a:t>
                      </a:r>
                      <a:r>
                        <a:rPr lang="en-US" sz="1900" dirty="0" err="1" smtClean="0">
                          <a:effectLst/>
                        </a:rPr>
                        <a:t>une</a:t>
                      </a:r>
                      <a:r>
                        <a:rPr lang="en-US" sz="1900" dirty="0" smtClean="0">
                          <a:effectLst/>
                        </a:rPr>
                        <a:t> </a:t>
                      </a:r>
                      <a:r>
                        <a:rPr lang="en-US" sz="1900" dirty="0" err="1" smtClean="0">
                          <a:effectLst/>
                        </a:rPr>
                        <a:t>valeur</a:t>
                      </a:r>
                      <a:r>
                        <a:rPr lang="en-US" sz="1900" dirty="0" smtClean="0">
                          <a:effectLst/>
                        </a:rPr>
                        <a:t> </a:t>
                      </a:r>
                      <a:r>
                        <a:rPr lang="en-US" sz="1900" dirty="0" err="1" smtClean="0">
                          <a:effectLst/>
                        </a:rPr>
                        <a:t>est</a:t>
                      </a:r>
                      <a:r>
                        <a:rPr lang="en-US" sz="1900" dirty="0" smtClean="0">
                          <a:effectLst/>
                        </a:rPr>
                        <a:t> </a:t>
                      </a:r>
                      <a:r>
                        <a:rPr lang="en-US" sz="1900" dirty="0" err="1" smtClean="0">
                          <a:effectLst/>
                        </a:rPr>
                        <a:t>exprimée</a:t>
                      </a:r>
                      <a:r>
                        <a:rPr lang="en-US" sz="1900" dirty="0" smtClean="0">
                          <a:effectLst/>
                        </a:rPr>
                        <a:t> sans incertitude</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ct val="100000"/>
                        </a:lnSpc>
                        <a:spcAft>
                          <a:spcPts val="0"/>
                        </a:spcAft>
                      </a:pPr>
                      <a:r>
                        <a:rPr lang="fr-FR" sz="1900" dirty="0">
                          <a:effectLst/>
                        </a:rPr>
                        <a:t>0</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1900" dirty="0">
                          <a:effectLst/>
                        </a:rPr>
                        <a:t>29</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accent4">
                        <a:lumMod val="40000"/>
                        <a:lumOff val="60000"/>
                      </a:schemeClr>
                    </a:solidFill>
                  </a:tcPr>
                </a:tc>
              </a:tr>
            </a:tbl>
          </a:graphicData>
        </a:graphic>
      </p:graphicFrame>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16</a:t>
            </a:fld>
            <a:endParaRPr lang="fr-FR"/>
          </a:p>
        </p:txBody>
      </p:sp>
    </p:spTree>
    <p:extLst>
      <p:ext uri="{BB962C8B-B14F-4D97-AF65-F5344CB8AC3E}">
        <p14:creationId xmlns:p14="http://schemas.microsoft.com/office/powerpoint/2010/main" val="1944130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Hypothèse : manque incertitude sur les données</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45686164"/>
              </p:ext>
            </p:extLst>
          </p:nvPr>
        </p:nvGraphicFramePr>
        <p:xfrm>
          <a:off x="827586" y="2204865"/>
          <a:ext cx="7560841" cy="2023875"/>
        </p:xfrm>
        <a:graphic>
          <a:graphicData uri="http://schemas.openxmlformats.org/drawingml/2006/table">
            <a:tbl>
              <a:tblPr>
                <a:tableStyleId>{8EC20E35-A176-4012-BC5E-935CFFF8708E}</a:tableStyleId>
              </a:tblPr>
              <a:tblGrid>
                <a:gridCol w="4032449"/>
                <a:gridCol w="1764196"/>
                <a:gridCol w="1764196"/>
              </a:tblGrid>
              <a:tr h="864095">
                <a:tc>
                  <a:txBody>
                    <a:bodyPr/>
                    <a:lstStyle/>
                    <a:p>
                      <a:pPr>
                        <a:lnSpc>
                          <a:spcPct val="100000"/>
                        </a:lnSpc>
                        <a:spcAft>
                          <a:spcPts val="0"/>
                        </a:spcAft>
                      </a:pPr>
                      <a:r>
                        <a:rPr lang="en-US" sz="1900" dirty="0" err="1" smtClean="0">
                          <a:effectLst/>
                        </a:rPr>
                        <a:t>Valeurs</a:t>
                      </a:r>
                      <a:r>
                        <a:rPr lang="en-US" sz="1900" dirty="0" smtClean="0">
                          <a:effectLst/>
                        </a:rPr>
                        <a:t> </a:t>
                      </a:r>
                      <a:r>
                        <a:rPr lang="en-US" sz="1900" dirty="0" err="1" smtClean="0">
                          <a:effectLst/>
                        </a:rPr>
                        <a:t>impliquées</a:t>
                      </a:r>
                      <a:r>
                        <a:rPr lang="en-US" sz="1900" dirty="0" smtClean="0">
                          <a:effectLst/>
                        </a:rPr>
                        <a:t> </a:t>
                      </a:r>
                      <a:r>
                        <a:rPr lang="en-US" sz="1900" dirty="0" err="1" smtClean="0">
                          <a:effectLst/>
                        </a:rPr>
                        <a:t>dans</a:t>
                      </a:r>
                      <a:r>
                        <a:rPr lang="en-US" sz="1900" dirty="0" smtClean="0">
                          <a:effectLst/>
                        </a:rPr>
                        <a:t> le </a:t>
                      </a:r>
                      <a:r>
                        <a:rPr lang="en-US" sz="1900" dirty="0" err="1" smtClean="0">
                          <a:effectLst/>
                        </a:rPr>
                        <a:t>calcul</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sz="1900" dirty="0" err="1" smtClean="0">
                          <a:effectLst/>
                        </a:rPr>
                        <a:t>Résultat</a:t>
                      </a:r>
                      <a:r>
                        <a:rPr lang="en-US" sz="1900" dirty="0" smtClean="0">
                          <a:effectLst/>
                        </a:rPr>
                        <a:t> avec incertitude</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900" dirty="0" err="1" smtClean="0">
                          <a:effectLst/>
                        </a:rPr>
                        <a:t>Résultat</a:t>
                      </a:r>
                      <a:r>
                        <a:rPr lang="en-US" sz="1900" dirty="0" smtClean="0">
                          <a:effectLst/>
                        </a:rPr>
                        <a:t> sans incertitude</a:t>
                      </a:r>
                      <a:endParaRPr lang="fr-FR" sz="1900" dirty="0">
                        <a:effectLst/>
                        <a:latin typeface="Times New Roman"/>
                        <a:ea typeface="Georgia"/>
                        <a:cs typeface="Times New Roman"/>
                      </a:endParaRPr>
                    </a:p>
                  </a:txBody>
                  <a:tcPr marL="44450" marR="44450" marT="0" marB="0" anchor="ctr">
                    <a:lnB w="28575" cap="flat" cmpd="sng" algn="ctr">
                      <a:solidFill>
                        <a:schemeClr val="tx1"/>
                      </a:solidFill>
                      <a:prstDash val="solid"/>
                      <a:round/>
                      <a:headEnd type="none" w="med" len="med"/>
                      <a:tailEnd type="none" w="med" len="med"/>
                    </a:lnB>
                  </a:tcPr>
                </a:tc>
              </a:tr>
              <a:tr h="580660">
                <a:tc>
                  <a:txBody>
                    <a:bodyPr/>
                    <a:lstStyle/>
                    <a:p>
                      <a:pPr>
                        <a:lnSpc>
                          <a:spcPct val="100000"/>
                        </a:lnSpc>
                        <a:spcAft>
                          <a:spcPts val="0"/>
                        </a:spcAft>
                      </a:pPr>
                      <a:r>
                        <a:rPr lang="en-US" sz="1900" dirty="0" err="1" smtClean="0">
                          <a:effectLst/>
                        </a:rPr>
                        <a:t>Toutes</a:t>
                      </a:r>
                      <a:r>
                        <a:rPr lang="en-US" sz="1900" dirty="0" smtClean="0">
                          <a:effectLst/>
                        </a:rPr>
                        <a:t> les </a:t>
                      </a:r>
                      <a:r>
                        <a:rPr lang="en-US" sz="1900" dirty="0" err="1" smtClean="0">
                          <a:effectLst/>
                        </a:rPr>
                        <a:t>valeurs</a:t>
                      </a:r>
                      <a:r>
                        <a:rPr lang="en-US" sz="1900" dirty="0" smtClean="0">
                          <a:effectLst/>
                        </a:rPr>
                        <a:t> </a:t>
                      </a:r>
                      <a:r>
                        <a:rPr lang="en-US" sz="1900" dirty="0" err="1" smtClean="0">
                          <a:effectLst/>
                        </a:rPr>
                        <a:t>sont</a:t>
                      </a:r>
                      <a:r>
                        <a:rPr lang="en-US" sz="1900" dirty="0" smtClean="0">
                          <a:effectLst/>
                        </a:rPr>
                        <a:t> </a:t>
                      </a:r>
                      <a:r>
                        <a:rPr lang="en-US" sz="1900" dirty="0" err="1" smtClean="0">
                          <a:effectLst/>
                        </a:rPr>
                        <a:t>exprimées</a:t>
                      </a:r>
                      <a:r>
                        <a:rPr lang="en-US" sz="1900" dirty="0" smtClean="0">
                          <a:effectLst/>
                        </a:rPr>
                        <a:t> avec </a:t>
                      </a:r>
                      <a:r>
                        <a:rPr lang="en-US" sz="1900" dirty="0" err="1" smtClean="0">
                          <a:effectLst/>
                        </a:rPr>
                        <a:t>leur</a:t>
                      </a:r>
                      <a:r>
                        <a:rPr lang="en-US" sz="1900" dirty="0" smtClean="0">
                          <a:effectLst/>
                        </a:rPr>
                        <a:t> incertitude</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fr-FR" sz="1900" dirty="0">
                          <a:effectLst/>
                        </a:rPr>
                        <a:t>28</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fr-FR" sz="1900" dirty="0">
                          <a:effectLst/>
                        </a:rPr>
                        <a:t>13</a:t>
                      </a:r>
                      <a:endParaRPr lang="fr-FR" sz="1900" dirty="0">
                        <a:effectLst/>
                        <a:latin typeface="Times New Roman"/>
                        <a:ea typeface="Georgia"/>
                        <a:cs typeface="Times New Roman"/>
                      </a:endParaRPr>
                    </a:p>
                  </a:txBody>
                  <a:tcPr marL="44450" marR="44450" marT="0"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548640">
                <a:tc>
                  <a:txBody>
                    <a:bodyPr/>
                    <a:lstStyle/>
                    <a:p>
                      <a:pPr>
                        <a:lnSpc>
                          <a:spcPct val="100000"/>
                        </a:lnSpc>
                        <a:spcAft>
                          <a:spcPts val="0"/>
                        </a:spcAft>
                      </a:pPr>
                      <a:r>
                        <a:rPr lang="en-US" sz="1900" dirty="0" smtClean="0">
                          <a:effectLst/>
                        </a:rPr>
                        <a:t>Au </a:t>
                      </a:r>
                      <a:r>
                        <a:rPr lang="en-US" sz="1900" dirty="0" err="1" smtClean="0">
                          <a:effectLst/>
                        </a:rPr>
                        <a:t>moins</a:t>
                      </a:r>
                      <a:r>
                        <a:rPr lang="en-US" sz="1900" dirty="0" smtClean="0">
                          <a:effectLst/>
                        </a:rPr>
                        <a:t> </a:t>
                      </a:r>
                      <a:r>
                        <a:rPr lang="en-US" sz="1900" dirty="0" err="1" smtClean="0">
                          <a:effectLst/>
                        </a:rPr>
                        <a:t>une</a:t>
                      </a:r>
                      <a:r>
                        <a:rPr lang="en-US" sz="1900" dirty="0" smtClean="0">
                          <a:effectLst/>
                        </a:rPr>
                        <a:t> </a:t>
                      </a:r>
                      <a:r>
                        <a:rPr lang="en-US" sz="1900" dirty="0" err="1" smtClean="0">
                          <a:effectLst/>
                        </a:rPr>
                        <a:t>valeur</a:t>
                      </a:r>
                      <a:r>
                        <a:rPr lang="en-US" sz="1900" dirty="0" smtClean="0">
                          <a:effectLst/>
                        </a:rPr>
                        <a:t> </a:t>
                      </a:r>
                      <a:r>
                        <a:rPr lang="en-US" sz="1900" dirty="0" err="1" smtClean="0">
                          <a:effectLst/>
                        </a:rPr>
                        <a:t>est</a:t>
                      </a:r>
                      <a:r>
                        <a:rPr lang="en-US" sz="1900" dirty="0" smtClean="0">
                          <a:effectLst/>
                        </a:rPr>
                        <a:t> </a:t>
                      </a:r>
                      <a:r>
                        <a:rPr lang="en-US" sz="1900" dirty="0" err="1" smtClean="0">
                          <a:effectLst/>
                        </a:rPr>
                        <a:t>exprimée</a:t>
                      </a:r>
                      <a:r>
                        <a:rPr lang="en-US" sz="1900" dirty="0" smtClean="0">
                          <a:effectLst/>
                        </a:rPr>
                        <a:t> sans incertitude</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ct val="100000"/>
                        </a:lnSpc>
                        <a:spcAft>
                          <a:spcPts val="0"/>
                        </a:spcAft>
                      </a:pPr>
                      <a:r>
                        <a:rPr lang="fr-FR" sz="1900" dirty="0">
                          <a:effectLst/>
                        </a:rPr>
                        <a:t>0</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tcPr>
                </a:tc>
                <a:tc>
                  <a:txBody>
                    <a:bodyPr/>
                    <a:lstStyle/>
                    <a:p>
                      <a:pPr algn="ctr">
                        <a:lnSpc>
                          <a:spcPct val="100000"/>
                        </a:lnSpc>
                        <a:spcAft>
                          <a:spcPts val="0"/>
                        </a:spcAft>
                      </a:pPr>
                      <a:r>
                        <a:rPr lang="fr-FR" sz="1900" dirty="0">
                          <a:effectLst/>
                        </a:rPr>
                        <a:t>29</a:t>
                      </a:r>
                      <a:endParaRPr lang="fr-FR" sz="1900" dirty="0">
                        <a:effectLst/>
                        <a:latin typeface="Times New Roman"/>
                        <a:ea typeface="Georgia"/>
                        <a:cs typeface="Times New Roman"/>
                      </a:endParaRPr>
                    </a:p>
                  </a:txBody>
                  <a:tcPr marL="44450" marR="44450" marT="0" marB="0" anchor="ctr">
                    <a:lnT w="12700" cap="flat" cmpd="sng" algn="ctr">
                      <a:solidFill>
                        <a:schemeClr val="tx1"/>
                      </a:solidFill>
                      <a:prstDash val="solid"/>
                      <a:round/>
                      <a:headEnd type="none" w="med" len="med"/>
                      <a:tailEnd type="none" w="med" len="med"/>
                    </a:lnT>
                  </a:tcPr>
                </a:tc>
              </a:tr>
            </a:tbl>
          </a:graphicData>
        </a:graphic>
      </p:graphicFrame>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17</a:t>
            </a:fld>
            <a:endParaRPr lang="fr-FR"/>
          </a:p>
        </p:txBody>
      </p:sp>
      <p:sp>
        <p:nvSpPr>
          <p:cNvPr id="6" name="ZoneTexte 5"/>
          <p:cNvSpPr txBox="1"/>
          <p:nvPr/>
        </p:nvSpPr>
        <p:spPr>
          <a:xfrm>
            <a:off x="5940152" y="4725145"/>
            <a:ext cx="2412268" cy="646331"/>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dirty="0" smtClean="0">
                <a:latin typeface="Calibri"/>
              </a:rPr>
              <a:t>→  </a:t>
            </a:r>
            <a:r>
              <a:rPr lang="fr-FR" dirty="0" smtClean="0"/>
              <a:t>Manque la formule</a:t>
            </a:r>
          </a:p>
          <a:p>
            <a:r>
              <a:rPr lang="fr-FR" dirty="0"/>
              <a:t>→ </a:t>
            </a:r>
            <a:r>
              <a:rPr lang="fr-FR" dirty="0" smtClean="0"/>
              <a:t>Calcul sans intérêt</a:t>
            </a:r>
            <a:endParaRPr lang="fr-FR" dirty="0"/>
          </a:p>
        </p:txBody>
      </p:sp>
    </p:spTree>
    <p:extLst>
      <p:ext uri="{BB962C8B-B14F-4D97-AF65-F5344CB8AC3E}">
        <p14:creationId xmlns:p14="http://schemas.microsoft.com/office/powerpoint/2010/main" val="19441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implicite</a:t>
            </a:r>
            <a:endParaRPr lang="fr-FR" dirty="0"/>
          </a:p>
        </p:txBody>
      </p:sp>
      <p:sp>
        <p:nvSpPr>
          <p:cNvPr id="3" name="Espace réservé du contenu 2"/>
          <p:cNvSpPr>
            <a:spLocks noGrp="1"/>
          </p:cNvSpPr>
          <p:nvPr>
            <p:ph idx="1"/>
          </p:nvPr>
        </p:nvSpPr>
        <p:spPr>
          <a:xfrm>
            <a:off x="457200" y="3933056"/>
            <a:ext cx="8229600" cy="2193108"/>
          </a:xfrm>
        </p:spPr>
        <p:txBody>
          <a:bodyPr/>
          <a:lstStyle/>
          <a:p>
            <a:r>
              <a:rPr lang="fr-FR" dirty="0" smtClean="0"/>
              <a:t>Conséquences possibles </a:t>
            </a:r>
          </a:p>
          <a:p>
            <a:pPr lvl="1"/>
            <a:r>
              <a:rPr lang="fr-FR" dirty="0" smtClean="0"/>
              <a:t>Incertitude = erreur de l’étudiant</a:t>
            </a:r>
          </a:p>
          <a:p>
            <a:pPr lvl="1"/>
            <a:r>
              <a:rPr lang="fr-FR" dirty="0" smtClean="0"/>
              <a:t>Calcul d’incertitude = règle des TP sans raison particulière</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18</a:t>
            </a:fld>
            <a:endParaRPr lang="fr-FR"/>
          </a:p>
        </p:txBody>
      </p:sp>
      <p:sp>
        <p:nvSpPr>
          <p:cNvPr id="6" name="Rectangle 5"/>
          <p:cNvSpPr/>
          <p:nvPr/>
        </p:nvSpPr>
        <p:spPr>
          <a:xfrm>
            <a:off x="1115616" y="1340768"/>
            <a:ext cx="6768752" cy="2304256"/>
          </a:xfrm>
          <a:prstGeom prst="rect">
            <a:avLst/>
          </a:prstGeom>
          <a:solidFill>
            <a:schemeClr val="accent4">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457200" indent="-457200">
              <a:buAutoNum type="arabicPeriod"/>
            </a:pPr>
            <a:r>
              <a:rPr lang="fr-FR" sz="2400" dirty="0" smtClean="0">
                <a:solidFill>
                  <a:schemeClr val="tx1"/>
                </a:solidFill>
              </a:rPr>
              <a:t>L’incertitude n’est donnée que sur les résultats des étudiants</a:t>
            </a:r>
          </a:p>
          <a:p>
            <a:pPr marL="457200" indent="-457200">
              <a:buAutoNum type="arabicPeriod"/>
            </a:pPr>
            <a:r>
              <a:rPr lang="fr-FR" sz="2400" dirty="0" smtClean="0">
                <a:solidFill>
                  <a:schemeClr val="tx1"/>
                </a:solidFill>
              </a:rPr>
              <a:t>Incertitude systématique sur les résultats des mesures</a:t>
            </a:r>
          </a:p>
          <a:p>
            <a:pPr marL="457200" indent="-457200">
              <a:buAutoNum type="arabicPeriod"/>
            </a:pPr>
            <a:r>
              <a:rPr lang="fr-FR" sz="2400" dirty="0" smtClean="0">
                <a:solidFill>
                  <a:schemeClr val="tx1"/>
                </a:solidFill>
              </a:rPr>
              <a:t>Incertitudes quand c’est possible sur les résultats des calculs</a:t>
            </a:r>
            <a:endParaRPr lang="fr-FR" sz="2400" dirty="0">
              <a:solidFill>
                <a:schemeClr val="tx1"/>
              </a:solidFill>
            </a:endParaRPr>
          </a:p>
        </p:txBody>
      </p:sp>
    </p:spTree>
    <p:extLst>
      <p:ext uri="{BB962C8B-B14F-4D97-AF65-F5344CB8AC3E}">
        <p14:creationId xmlns:p14="http://schemas.microsoft.com/office/powerpoint/2010/main" val="375024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Proposition d’une règle alternative</a:t>
            </a:r>
            <a:endParaRPr lang="fr-FR" dirty="0"/>
          </a:p>
        </p:txBody>
      </p:sp>
      <p:sp>
        <p:nvSpPr>
          <p:cNvPr id="3" name="Espace réservé du contenu 2"/>
          <p:cNvSpPr>
            <a:spLocks noGrp="1"/>
          </p:cNvSpPr>
          <p:nvPr>
            <p:ph idx="1"/>
          </p:nvPr>
        </p:nvSpPr>
        <p:spPr>
          <a:xfrm>
            <a:off x="484784" y="1124744"/>
            <a:ext cx="8229600" cy="1080120"/>
          </a:xfr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971550" lvl="1" indent="-514350">
              <a:buFont typeface="+mj-lt"/>
              <a:buAutoNum type="arabicPeriod"/>
            </a:pPr>
            <a:r>
              <a:rPr lang="fr-FR" dirty="0"/>
              <a:t>I</a:t>
            </a:r>
            <a:r>
              <a:rPr lang="fr-FR" dirty="0" smtClean="0"/>
              <a:t>ncertitude sur toutes les données de l’énoncé</a:t>
            </a:r>
          </a:p>
          <a:p>
            <a:pPr marL="971550" lvl="1" indent="-514350">
              <a:buFont typeface="+mj-lt"/>
              <a:buAutoNum type="arabicPeriod"/>
            </a:pPr>
            <a:r>
              <a:rPr lang="fr-FR" dirty="0" smtClean="0"/>
              <a:t>Calculs de l’incertitude par les étudiants :</a:t>
            </a:r>
            <a:r>
              <a:rPr lang="fr-FR" cap="small" dirty="0" smtClean="0"/>
              <a:t> </a:t>
            </a:r>
          </a:p>
          <a:p>
            <a:pPr marL="457200" lvl="1" indent="0">
              <a:buNone/>
            </a:pPr>
            <a:r>
              <a:rPr lang="fr-FR" cap="small" dirty="0"/>
              <a:t>	</a:t>
            </a:r>
            <a:r>
              <a:rPr lang="fr-FR" cap="small" dirty="0" smtClean="0"/>
              <a:t>	quand c’est nécessaire pour la physique</a:t>
            </a:r>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19</a:t>
            </a:fld>
            <a:endParaRPr lang="fr-F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142589"/>
            <a:ext cx="8213662" cy="9527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6" name="ZoneTexte 5"/>
          <p:cNvSpPr txBox="1"/>
          <p:nvPr/>
        </p:nvSpPr>
        <p:spPr>
          <a:xfrm>
            <a:off x="479773" y="2555612"/>
            <a:ext cx="2592288" cy="369332"/>
          </a:xfrm>
          <a:prstGeom prst="rect">
            <a:avLst/>
          </a:prstGeom>
          <a:noFill/>
        </p:spPr>
        <p:txBody>
          <a:bodyPr wrap="square" rtlCol="0">
            <a:spAutoFit/>
          </a:bodyPr>
          <a:lstStyle/>
          <a:p>
            <a:r>
              <a:rPr lang="fr-FR" dirty="0" smtClean="0"/>
              <a:t>Ex non nécessaire : </a:t>
            </a:r>
            <a:endParaRPr lang="fr-FR" dirty="0"/>
          </a:p>
        </p:txBody>
      </p:sp>
      <p:pic>
        <p:nvPicPr>
          <p:cNvPr id="17412" name="Picture 4" descr="http://e.m.c.2.free.fr/conv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3109610"/>
            <a:ext cx="3824824" cy="1909556"/>
          </a:xfrm>
          <a:prstGeom prst="rect">
            <a:avLst/>
          </a:prstGeom>
          <a:noFill/>
          <a:extLst>
            <a:ext uri="{909E8E84-426E-40DD-AFC4-6F175D3DCCD1}">
              <a14:hiddenFill xmlns:a14="http://schemas.microsoft.com/office/drawing/2010/main">
                <a:solidFill>
                  <a:srgbClr val="FFFFFF"/>
                </a:solidFill>
              </a14:hiddenFill>
            </a:ext>
          </a:extLst>
        </p:spPr>
      </p:pic>
      <p:pic>
        <p:nvPicPr>
          <p:cNvPr id="174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2924944"/>
            <a:ext cx="4248472" cy="340310"/>
          </a:xfrm>
          <a:prstGeom prst="rect">
            <a:avLst/>
          </a:prstGeom>
          <a:ln w="9525">
            <a:no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0883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4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départ : une apparente contradiction</a:t>
            </a:r>
            <a:endParaRPr lang="fr-FR" dirty="0"/>
          </a:p>
        </p:txBody>
      </p:sp>
      <p:sp>
        <p:nvSpPr>
          <p:cNvPr id="3" name="Espace réservé du contenu 2"/>
          <p:cNvSpPr>
            <a:spLocks noGrp="1"/>
          </p:cNvSpPr>
          <p:nvPr>
            <p:ph idx="1"/>
          </p:nvPr>
        </p:nvSpPr>
        <p:spPr/>
        <p:txBody>
          <a:bodyPr/>
          <a:lstStyle/>
          <a:p>
            <a:r>
              <a:rPr lang="fr-FR" dirty="0" smtClean="0"/>
              <a:t>En TP de physique, en licence : </a:t>
            </a:r>
          </a:p>
          <a:p>
            <a:pPr lvl="1"/>
            <a:r>
              <a:rPr lang="fr-FR" dirty="0" smtClean="0"/>
              <a:t>Nombreux calculs d’incertitude</a:t>
            </a:r>
          </a:p>
          <a:p>
            <a:pPr lvl="1"/>
            <a:endParaRPr lang="fr-FR" dirty="0"/>
          </a:p>
          <a:p>
            <a:r>
              <a:rPr lang="fr-FR" dirty="0" smtClean="0"/>
              <a:t>Après la licence : </a:t>
            </a:r>
          </a:p>
          <a:p>
            <a:pPr lvl="1"/>
            <a:r>
              <a:rPr lang="fr-FR" dirty="0" smtClean="0"/>
              <a:t>Les incertitudes n’ont pas de sens</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2</a:t>
            </a:fld>
            <a:endParaRPr lang="fr-FR" dirty="0"/>
          </a:p>
        </p:txBody>
      </p:sp>
      <p:sp>
        <p:nvSpPr>
          <p:cNvPr id="6" name="Rectangle 5"/>
          <p:cNvSpPr/>
          <p:nvPr/>
        </p:nvSpPr>
        <p:spPr>
          <a:xfrm>
            <a:off x="1907704" y="4797152"/>
            <a:ext cx="5256584" cy="1080120"/>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fr-FR" sz="2400" dirty="0" smtClean="0"/>
              <a:t>Ben on calcule des incertitudes parce que sinon on n’aura pas le CAPES…</a:t>
            </a:r>
            <a:endParaRPr lang="fr-FR" sz="2400" dirty="0"/>
          </a:p>
        </p:txBody>
      </p:sp>
    </p:spTree>
    <p:extLst>
      <p:ext uri="{BB962C8B-B14F-4D97-AF65-F5344CB8AC3E}">
        <p14:creationId xmlns:p14="http://schemas.microsoft.com/office/powerpoint/2010/main" val="332285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Perspectives : quand calculer les incertitudes en TP? </a:t>
            </a:r>
            <a:endParaRPr lang="fr-FR" dirty="0"/>
          </a:p>
        </p:txBody>
      </p:sp>
      <p:sp>
        <p:nvSpPr>
          <p:cNvPr id="3" name="Espace réservé du contenu 2"/>
          <p:cNvSpPr>
            <a:spLocks noGrp="1"/>
          </p:cNvSpPr>
          <p:nvPr>
            <p:ph idx="1"/>
          </p:nvPr>
        </p:nvSpPr>
        <p:spPr/>
        <p:txBody>
          <a:bodyPr>
            <a:normAutofit/>
          </a:bodyPr>
          <a:lstStyle/>
          <a:p>
            <a:r>
              <a:rPr lang="fr-FR" sz="2600" dirty="0" smtClean="0"/>
              <a:t>Quels sont les usages et les règles implicites en laboratoire de recherche? </a:t>
            </a:r>
          </a:p>
          <a:p>
            <a:pPr lvl="1"/>
            <a:r>
              <a:rPr lang="fr-FR" sz="2200" dirty="0" smtClean="0"/>
              <a:t>Entretiens avec chercheurs dans différents domaines</a:t>
            </a:r>
          </a:p>
          <a:p>
            <a:endParaRPr lang="fr-FR" sz="2600" dirty="0"/>
          </a:p>
          <a:p>
            <a:r>
              <a:rPr lang="fr-FR" sz="2600" dirty="0" smtClean="0"/>
              <a:t>Quels objectifs d’enseignement pour les incertitudes? </a:t>
            </a:r>
          </a:p>
          <a:p>
            <a:pPr lvl="1"/>
            <a:r>
              <a:rPr lang="fr-FR" sz="2000" dirty="0" smtClean="0"/>
              <a:t>En fonction du niveau/filière</a:t>
            </a:r>
          </a:p>
          <a:p>
            <a:pPr marL="457200" lvl="1" indent="0">
              <a:buNone/>
            </a:pP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20</a:t>
            </a:fld>
            <a:endParaRPr lang="fr-FR"/>
          </a:p>
        </p:txBody>
      </p:sp>
    </p:spTree>
    <p:extLst>
      <p:ext uri="{BB962C8B-B14F-4D97-AF65-F5344CB8AC3E}">
        <p14:creationId xmlns:p14="http://schemas.microsoft.com/office/powerpoint/2010/main" val="344383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Merci de votre attention !</a:t>
            </a:r>
            <a:endParaRPr lang="fr-FR" dirty="0"/>
          </a:p>
        </p:txBody>
      </p:sp>
      <p:sp>
        <p:nvSpPr>
          <p:cNvPr id="7" name="Espace réservé du texte 6"/>
          <p:cNvSpPr>
            <a:spLocks noGrp="1"/>
          </p:cNvSpPr>
          <p:nvPr>
            <p:ph type="body" idx="1"/>
          </p:nvPr>
        </p:nvSpPr>
        <p:spPr/>
        <p:txBody>
          <a:bodyPr/>
          <a:lstStyle/>
          <a:p>
            <a:r>
              <a:rPr lang="fr-FR" dirty="0" smtClean="0"/>
              <a:t>Des questions? </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21</a:t>
            </a:fld>
            <a:endParaRPr lang="fr-FR"/>
          </a:p>
        </p:txBody>
      </p:sp>
    </p:spTree>
    <p:extLst>
      <p:ext uri="{BB962C8B-B14F-4D97-AF65-F5344CB8AC3E}">
        <p14:creationId xmlns:p14="http://schemas.microsoft.com/office/powerpoint/2010/main" val="4006580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 en didactique</a:t>
            </a:r>
            <a:endParaRPr lang="fr-FR" dirty="0"/>
          </a:p>
        </p:txBody>
      </p:sp>
      <p:sp>
        <p:nvSpPr>
          <p:cNvPr id="3" name="Espace réservé du contenu 2"/>
          <p:cNvSpPr>
            <a:spLocks noGrp="1"/>
          </p:cNvSpPr>
          <p:nvPr>
            <p:ph idx="1"/>
          </p:nvPr>
        </p:nvSpPr>
        <p:spPr>
          <a:xfrm>
            <a:off x="1691680" y="3212976"/>
            <a:ext cx="5976664" cy="1872208"/>
          </a:xfrm>
        </p:spPr>
        <p:style>
          <a:lnRef idx="2">
            <a:schemeClr val="accent4"/>
          </a:lnRef>
          <a:fillRef idx="1">
            <a:schemeClr val="lt1"/>
          </a:fillRef>
          <a:effectRef idx="0">
            <a:schemeClr val="accent4"/>
          </a:effectRef>
          <a:fontRef idx="minor">
            <a:schemeClr val="dk1"/>
          </a:fontRef>
        </p:style>
        <p:txBody>
          <a:bodyPr>
            <a:normAutofit lnSpcReduction="10000"/>
          </a:bodyPr>
          <a:lstStyle/>
          <a:p>
            <a:r>
              <a:rPr lang="fr-FR" sz="2200" dirty="0" smtClean="0">
                <a:solidFill>
                  <a:srgbClr val="7030A0"/>
                </a:solidFill>
              </a:rPr>
              <a:t>En général, une seule mesure est réalisée</a:t>
            </a:r>
          </a:p>
          <a:p>
            <a:r>
              <a:rPr lang="fr-FR" sz="2200" dirty="0" smtClean="0">
                <a:solidFill>
                  <a:srgbClr val="7030A0"/>
                </a:solidFill>
              </a:rPr>
              <a:t>La mesure est répétée si doute sur 1</a:t>
            </a:r>
            <a:r>
              <a:rPr lang="fr-FR" sz="2200" baseline="30000" dirty="0" smtClean="0">
                <a:solidFill>
                  <a:srgbClr val="7030A0"/>
                </a:solidFill>
              </a:rPr>
              <a:t>ère</a:t>
            </a:r>
            <a:r>
              <a:rPr lang="fr-FR" sz="2200" dirty="0" smtClean="0">
                <a:solidFill>
                  <a:srgbClr val="7030A0"/>
                </a:solidFill>
              </a:rPr>
              <a:t> mesure</a:t>
            </a:r>
          </a:p>
          <a:p>
            <a:r>
              <a:rPr lang="fr-FR" sz="2200" dirty="0" smtClean="0">
                <a:solidFill>
                  <a:srgbClr val="7030A0"/>
                </a:solidFill>
              </a:rPr>
              <a:t>Valeur qui se répète = résultat série de mesure</a:t>
            </a:r>
          </a:p>
          <a:p>
            <a:r>
              <a:rPr lang="fr-FR" sz="2200" dirty="0" smtClean="0">
                <a:solidFill>
                  <a:srgbClr val="7030A0"/>
                </a:solidFill>
              </a:rPr>
              <a:t>Mythe du physicien capable de la mesure parfaite</a:t>
            </a:r>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3</a:t>
            </a:fld>
            <a:endParaRPr lang="fr-FR"/>
          </a:p>
        </p:txBody>
      </p:sp>
      <p:sp>
        <p:nvSpPr>
          <p:cNvPr id="10" name="ZoneTexte 9"/>
          <p:cNvSpPr txBox="1"/>
          <p:nvPr/>
        </p:nvSpPr>
        <p:spPr>
          <a:xfrm>
            <a:off x="1259632" y="5533781"/>
            <a:ext cx="7344816" cy="276999"/>
          </a:xfrm>
          <a:prstGeom prst="rect">
            <a:avLst/>
          </a:prstGeom>
          <a:noFill/>
        </p:spPr>
        <p:txBody>
          <a:bodyPr wrap="square" rtlCol="0">
            <a:spAutoFit/>
          </a:bodyPr>
          <a:lstStyle/>
          <a:p>
            <a:r>
              <a:rPr lang="fr-FR" sz="1200" dirty="0" smtClean="0">
                <a:solidFill>
                  <a:schemeClr val="tx1">
                    <a:lumMod val="50000"/>
                    <a:lumOff val="50000"/>
                  </a:schemeClr>
                </a:solidFill>
              </a:rPr>
              <a:t>Séré, Journaux &amp; Larcher (1993), Learning the </a:t>
            </a:r>
            <a:r>
              <a:rPr lang="fr-FR" sz="1200" dirty="0" err="1" smtClean="0">
                <a:solidFill>
                  <a:schemeClr val="tx1">
                    <a:lumMod val="50000"/>
                    <a:lumOff val="50000"/>
                  </a:schemeClr>
                </a:solidFill>
              </a:rPr>
              <a:t>statistical</a:t>
            </a:r>
            <a:r>
              <a:rPr lang="fr-FR" sz="1200" dirty="0" smtClean="0">
                <a:solidFill>
                  <a:schemeClr val="tx1">
                    <a:lumMod val="50000"/>
                    <a:lumOff val="50000"/>
                  </a:schemeClr>
                </a:solidFill>
              </a:rPr>
              <a:t> </a:t>
            </a:r>
            <a:r>
              <a:rPr lang="fr-FR" sz="1200" dirty="0" err="1" smtClean="0">
                <a:solidFill>
                  <a:schemeClr val="tx1">
                    <a:lumMod val="50000"/>
                    <a:lumOff val="50000"/>
                  </a:schemeClr>
                </a:solidFill>
              </a:rPr>
              <a:t>analysis</a:t>
            </a:r>
            <a:r>
              <a:rPr lang="fr-FR" sz="1200" dirty="0" smtClean="0">
                <a:solidFill>
                  <a:schemeClr val="tx1">
                    <a:lumMod val="50000"/>
                    <a:lumOff val="50000"/>
                  </a:schemeClr>
                </a:solidFill>
              </a:rPr>
              <a:t> of </a:t>
            </a:r>
            <a:r>
              <a:rPr lang="fr-FR" sz="1200" dirty="0" err="1" smtClean="0">
                <a:solidFill>
                  <a:schemeClr val="tx1">
                    <a:lumMod val="50000"/>
                    <a:lumOff val="50000"/>
                  </a:schemeClr>
                </a:solidFill>
              </a:rPr>
              <a:t>measurement</a:t>
            </a:r>
            <a:r>
              <a:rPr lang="fr-FR" sz="1200" dirty="0" smtClean="0">
                <a:solidFill>
                  <a:schemeClr val="tx1">
                    <a:lumMod val="50000"/>
                    <a:lumOff val="50000"/>
                  </a:schemeClr>
                </a:solidFill>
              </a:rPr>
              <a:t> </a:t>
            </a:r>
            <a:r>
              <a:rPr lang="fr-FR" sz="1200" dirty="0" err="1" smtClean="0">
                <a:solidFill>
                  <a:schemeClr val="tx1">
                    <a:lumMod val="50000"/>
                    <a:lumOff val="50000"/>
                  </a:schemeClr>
                </a:solidFill>
              </a:rPr>
              <a:t>errors</a:t>
            </a:r>
            <a:r>
              <a:rPr lang="fr-FR" sz="1200" dirty="0" smtClean="0">
                <a:solidFill>
                  <a:schemeClr val="tx1">
                    <a:lumMod val="50000"/>
                    <a:lumOff val="50000"/>
                  </a:schemeClr>
                </a:solidFill>
              </a:rPr>
              <a:t>, </a:t>
            </a:r>
            <a:r>
              <a:rPr lang="fr-FR" sz="1200" i="1" dirty="0" smtClean="0">
                <a:solidFill>
                  <a:schemeClr val="tx1">
                    <a:lumMod val="50000"/>
                    <a:lumOff val="50000"/>
                  </a:schemeClr>
                </a:solidFill>
              </a:rPr>
              <a:t>IJSE, 15 </a:t>
            </a:r>
            <a:r>
              <a:rPr lang="fr-FR" sz="1200" dirty="0" smtClean="0">
                <a:solidFill>
                  <a:schemeClr val="tx1">
                    <a:lumMod val="50000"/>
                    <a:lumOff val="50000"/>
                  </a:schemeClr>
                </a:solidFill>
              </a:rPr>
              <a:t>(4), 427-438</a:t>
            </a:r>
            <a:endParaRPr lang="fr-FR" sz="1200" dirty="0">
              <a:solidFill>
                <a:schemeClr val="tx1">
                  <a:lumMod val="50000"/>
                  <a:lumOff val="50000"/>
                </a:schemeClr>
              </a:solidFill>
            </a:endParaRPr>
          </a:p>
        </p:txBody>
      </p:sp>
      <p:sp>
        <p:nvSpPr>
          <p:cNvPr id="11" name="ZoneTexte 10"/>
          <p:cNvSpPr txBox="1"/>
          <p:nvPr/>
        </p:nvSpPr>
        <p:spPr>
          <a:xfrm>
            <a:off x="1259632" y="5810780"/>
            <a:ext cx="7272808" cy="461665"/>
          </a:xfrm>
          <a:prstGeom prst="rect">
            <a:avLst/>
          </a:prstGeom>
          <a:noFill/>
          <a:ln w="6350">
            <a:noFill/>
          </a:ln>
          <a:effectLst/>
        </p:spPr>
        <p:style>
          <a:lnRef idx="1">
            <a:schemeClr val="dk1"/>
          </a:lnRef>
          <a:fillRef idx="2">
            <a:schemeClr val="dk1"/>
          </a:fillRef>
          <a:effectRef idx="1">
            <a:schemeClr val="dk1"/>
          </a:effectRef>
          <a:fontRef idx="minor">
            <a:schemeClr val="dk1"/>
          </a:fontRef>
        </p:style>
        <p:txBody>
          <a:bodyPr wrap="square" rtlCol="0">
            <a:spAutoFit/>
          </a:bodyPr>
          <a:lstStyle/>
          <a:p>
            <a:r>
              <a:rPr lang="en-US" sz="1200" dirty="0" smtClean="0">
                <a:solidFill>
                  <a:schemeClr val="tx1">
                    <a:lumMod val="50000"/>
                    <a:lumOff val="50000"/>
                  </a:schemeClr>
                </a:solidFill>
              </a:rPr>
              <a:t>S. </a:t>
            </a:r>
            <a:r>
              <a:rPr lang="en-US" sz="1200" dirty="0" err="1" smtClean="0">
                <a:solidFill>
                  <a:schemeClr val="tx1">
                    <a:lumMod val="50000"/>
                    <a:lumOff val="50000"/>
                  </a:schemeClr>
                </a:solidFill>
              </a:rPr>
              <a:t>M.Coelho</a:t>
            </a:r>
            <a:r>
              <a:rPr lang="en-US" sz="1200" dirty="0" smtClean="0">
                <a:solidFill>
                  <a:schemeClr val="tx1">
                    <a:lumMod val="50000"/>
                    <a:lumOff val="50000"/>
                  </a:schemeClr>
                </a:solidFill>
              </a:rPr>
              <a:t> </a:t>
            </a:r>
            <a:r>
              <a:rPr lang="en-US" sz="1200" dirty="0">
                <a:solidFill>
                  <a:schemeClr val="tx1">
                    <a:lumMod val="50000"/>
                    <a:lumOff val="50000"/>
                  </a:schemeClr>
                </a:solidFill>
              </a:rPr>
              <a:t>&amp; </a:t>
            </a:r>
            <a:r>
              <a:rPr lang="en-US" sz="1200" dirty="0" smtClean="0">
                <a:solidFill>
                  <a:schemeClr val="tx1">
                    <a:lumMod val="50000"/>
                    <a:lumOff val="50000"/>
                  </a:schemeClr>
                </a:solidFill>
              </a:rPr>
              <a:t>M‐G </a:t>
            </a:r>
            <a:r>
              <a:rPr lang="en-US" sz="1200" dirty="0" err="1" smtClean="0">
                <a:solidFill>
                  <a:schemeClr val="tx1">
                    <a:lumMod val="50000"/>
                    <a:lumOff val="50000"/>
                  </a:schemeClr>
                </a:solidFill>
              </a:rPr>
              <a:t>Séré</a:t>
            </a:r>
            <a:r>
              <a:rPr lang="en-US" sz="1200" dirty="0" smtClean="0">
                <a:solidFill>
                  <a:schemeClr val="tx1">
                    <a:lumMod val="50000"/>
                    <a:lumOff val="50000"/>
                  </a:schemeClr>
                </a:solidFill>
              </a:rPr>
              <a:t> (</a:t>
            </a:r>
            <a:r>
              <a:rPr lang="en-US" sz="1200" dirty="0">
                <a:solidFill>
                  <a:schemeClr val="tx1">
                    <a:lumMod val="50000"/>
                    <a:lumOff val="50000"/>
                  </a:schemeClr>
                </a:solidFill>
              </a:rPr>
              <a:t>1998) </a:t>
            </a:r>
            <a:r>
              <a:rPr lang="en-US" sz="1200" dirty="0" smtClean="0">
                <a:solidFill>
                  <a:schemeClr val="tx1">
                    <a:lumMod val="50000"/>
                    <a:lumOff val="50000"/>
                  </a:schemeClr>
                </a:solidFill>
              </a:rPr>
              <a:t>Pupils’ Reasoning and </a:t>
            </a:r>
            <a:r>
              <a:rPr lang="en-US" sz="1200" dirty="0">
                <a:solidFill>
                  <a:schemeClr val="tx1">
                    <a:lumMod val="50000"/>
                    <a:lumOff val="50000"/>
                  </a:schemeClr>
                </a:solidFill>
              </a:rPr>
              <a:t>Practice during Hands‐on Activities in the Measurement Phase, </a:t>
            </a:r>
            <a:r>
              <a:rPr lang="en-US" sz="1200" i="1" dirty="0" smtClean="0">
                <a:solidFill>
                  <a:schemeClr val="tx1">
                    <a:lumMod val="50000"/>
                    <a:lumOff val="50000"/>
                  </a:schemeClr>
                </a:solidFill>
              </a:rPr>
              <a:t>Research </a:t>
            </a:r>
            <a:r>
              <a:rPr lang="en-US" sz="1200" i="1" dirty="0">
                <a:solidFill>
                  <a:schemeClr val="tx1">
                    <a:lumMod val="50000"/>
                    <a:lumOff val="50000"/>
                  </a:schemeClr>
                </a:solidFill>
              </a:rPr>
              <a:t>in Science </a:t>
            </a:r>
            <a:r>
              <a:rPr lang="en-US" sz="1200" i="1" dirty="0" smtClean="0">
                <a:solidFill>
                  <a:schemeClr val="tx1">
                    <a:lumMod val="50000"/>
                    <a:lumOff val="50000"/>
                  </a:schemeClr>
                </a:solidFill>
              </a:rPr>
              <a:t>&amp; Technological </a:t>
            </a:r>
            <a:r>
              <a:rPr lang="en-US" sz="1200" i="1" dirty="0">
                <a:solidFill>
                  <a:schemeClr val="tx1">
                    <a:lumMod val="50000"/>
                    <a:lumOff val="50000"/>
                  </a:schemeClr>
                </a:solidFill>
              </a:rPr>
              <a:t>Education</a:t>
            </a:r>
            <a:r>
              <a:rPr lang="en-US" sz="1200" dirty="0">
                <a:solidFill>
                  <a:schemeClr val="tx1">
                    <a:lumMod val="50000"/>
                    <a:lumOff val="50000"/>
                  </a:schemeClr>
                </a:solidFill>
              </a:rPr>
              <a:t>, 16:1, 79-96</a:t>
            </a:r>
            <a:endParaRPr lang="fr-FR" sz="1200" dirty="0">
              <a:solidFill>
                <a:schemeClr val="tx1">
                  <a:lumMod val="50000"/>
                  <a:lumOff val="50000"/>
                </a:schemeClr>
              </a:solidFill>
            </a:endParaRPr>
          </a:p>
        </p:txBody>
      </p:sp>
      <p:sp>
        <p:nvSpPr>
          <p:cNvPr id="6" name="Rectangle 5"/>
          <p:cNvSpPr/>
          <p:nvPr/>
        </p:nvSpPr>
        <p:spPr>
          <a:xfrm>
            <a:off x="1691680" y="1484784"/>
            <a:ext cx="5976664" cy="1080120"/>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fr-FR" sz="2400" dirty="0" smtClean="0"/>
              <a:t>Raisonnement des étudiants très éloigné du raisonnement expert</a:t>
            </a:r>
            <a:endParaRPr lang="fr-FR" sz="2400" dirty="0"/>
          </a:p>
        </p:txBody>
      </p:sp>
    </p:spTree>
    <p:extLst>
      <p:ext uri="{BB962C8B-B14F-4D97-AF65-F5344CB8AC3E}">
        <p14:creationId xmlns:p14="http://schemas.microsoft.com/office/powerpoint/2010/main" val="26262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solidFill>
                  <a:schemeClr val="accent4">
                    <a:lumMod val="60000"/>
                    <a:lumOff val="40000"/>
                  </a:schemeClr>
                </a:solidFill>
              </a:rPr>
              <a:t/>
            </a:r>
            <a:br>
              <a:rPr lang="fr-FR" dirty="0" smtClean="0">
                <a:solidFill>
                  <a:schemeClr val="accent4">
                    <a:lumMod val="60000"/>
                    <a:lumOff val="40000"/>
                  </a:schemeClr>
                </a:solidFill>
              </a:rPr>
            </a:br>
            <a:r>
              <a:rPr lang="fr-FR" dirty="0" smtClean="0">
                <a:solidFill>
                  <a:schemeClr val="accent4">
                    <a:lumMod val="60000"/>
                    <a:lumOff val="40000"/>
                  </a:schemeClr>
                </a:solidFill>
              </a:rPr>
              <a:t>Question de recherche</a:t>
            </a:r>
            <a:endParaRPr lang="fr-FR" dirty="0">
              <a:solidFill>
                <a:schemeClr val="accent4">
                  <a:lumMod val="60000"/>
                  <a:lumOff val="40000"/>
                </a:schemeClr>
              </a:solidFill>
            </a:endParaRPr>
          </a:p>
        </p:txBody>
      </p:sp>
      <p:sp>
        <p:nvSpPr>
          <p:cNvPr id="6" name="Espace réservé du contenu 5"/>
          <p:cNvSpPr>
            <a:spLocks noGrp="1"/>
          </p:cNvSpPr>
          <p:nvPr>
            <p:ph type="body" idx="1"/>
          </p:nvPr>
        </p:nvSpPr>
        <p:spPr>
          <a:ln>
            <a:noFill/>
          </a:ln>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marL="0" lvl="1" indent="0" algn="ctr">
              <a:buNone/>
            </a:pPr>
            <a:r>
              <a:rPr lang="fr-FR" sz="3200" dirty="0" smtClean="0">
                <a:solidFill>
                  <a:schemeClr val="bg1"/>
                </a:solidFill>
              </a:rPr>
              <a:t>Quelles </a:t>
            </a:r>
            <a:r>
              <a:rPr lang="fr-FR" sz="3200" dirty="0">
                <a:solidFill>
                  <a:schemeClr val="bg1"/>
                </a:solidFill>
              </a:rPr>
              <a:t>caractéristiques de l’enseignement </a:t>
            </a:r>
            <a:r>
              <a:rPr lang="fr-FR" sz="3200" dirty="0" smtClean="0">
                <a:solidFill>
                  <a:schemeClr val="bg1"/>
                </a:solidFill>
              </a:rPr>
              <a:t>de la mesure en </a:t>
            </a:r>
            <a:r>
              <a:rPr lang="fr-FR" sz="3200" dirty="0">
                <a:solidFill>
                  <a:schemeClr val="bg1"/>
                </a:solidFill>
              </a:rPr>
              <a:t>licence? </a:t>
            </a:r>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4</a:t>
            </a:fld>
            <a:endParaRPr lang="fr-FR"/>
          </a:p>
        </p:txBody>
      </p:sp>
    </p:spTree>
    <p:extLst>
      <p:ext uri="{BB962C8B-B14F-4D97-AF65-F5344CB8AC3E}">
        <p14:creationId xmlns:p14="http://schemas.microsoft.com/office/powerpoint/2010/main" val="2217825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Méthode : étude de cas  </a:t>
            </a:r>
            <a:endParaRPr lang="fr-FR" dirty="0"/>
          </a:p>
        </p:txBody>
      </p:sp>
      <p:sp>
        <p:nvSpPr>
          <p:cNvPr id="7" name="Espace réservé du contenu 6"/>
          <p:cNvSpPr>
            <a:spLocks noGrp="1"/>
          </p:cNvSpPr>
          <p:nvPr>
            <p:ph idx="1"/>
          </p:nvPr>
        </p:nvSpPr>
        <p:spPr>
          <a:xfrm>
            <a:off x="395536" y="1268760"/>
            <a:ext cx="7128792" cy="4752528"/>
          </a:xfrm>
        </p:spPr>
        <p:txBody>
          <a:bodyPr>
            <a:normAutofit/>
          </a:bodyPr>
          <a:lstStyle/>
          <a:p>
            <a:r>
              <a:rPr lang="fr-FR" sz="2800" dirty="0" smtClean="0"/>
              <a:t>UE : physique pour les </a:t>
            </a:r>
            <a:r>
              <a:rPr lang="fr-FR" sz="2800" dirty="0" err="1" smtClean="0"/>
              <a:t>SVTs</a:t>
            </a:r>
            <a:r>
              <a:rPr lang="fr-FR" sz="2800" dirty="0" smtClean="0"/>
              <a:t> en L1</a:t>
            </a:r>
          </a:p>
          <a:p>
            <a:pPr lvl="1"/>
            <a:r>
              <a:rPr lang="fr-FR" sz="2400" dirty="0" smtClean="0"/>
              <a:t>Nombre élevé d’étudiants (et d’enseignants)</a:t>
            </a:r>
          </a:p>
          <a:p>
            <a:pPr lvl="2"/>
            <a:r>
              <a:rPr lang="fr-FR" sz="2000" dirty="0"/>
              <a:t>(2x400 étudiants, ~30 enseignants)</a:t>
            </a:r>
          </a:p>
          <a:p>
            <a:pPr lvl="1"/>
            <a:r>
              <a:rPr lang="fr-FR" sz="2400" dirty="0" smtClean="0"/>
              <a:t>Rénovée récemment </a:t>
            </a:r>
          </a:p>
          <a:p>
            <a:pPr lvl="2"/>
            <a:r>
              <a:rPr lang="fr-FR" sz="2000" dirty="0" smtClean="0"/>
              <a:t>En 2010</a:t>
            </a:r>
            <a:endParaRPr lang="fr-FR" sz="2400" dirty="0" smtClean="0"/>
          </a:p>
          <a:p>
            <a:r>
              <a:rPr lang="fr-FR" sz="2800" dirty="0" smtClean="0"/>
              <a:t>Données pour l’étude</a:t>
            </a:r>
          </a:p>
          <a:p>
            <a:pPr lvl="1"/>
            <a:r>
              <a:rPr lang="fr-FR" sz="2400" dirty="0" smtClean="0"/>
              <a:t>Fascicules de cours / TD</a:t>
            </a:r>
          </a:p>
          <a:p>
            <a:pPr lvl="1"/>
            <a:r>
              <a:rPr lang="fr-FR" sz="2400" dirty="0" smtClean="0"/>
              <a:t>Fascicules de TP </a:t>
            </a:r>
          </a:p>
          <a:p>
            <a:pPr lvl="2"/>
            <a:r>
              <a:rPr lang="fr-FR" sz="2000" dirty="0" smtClean="0"/>
              <a:t>Optique (3)</a:t>
            </a:r>
          </a:p>
          <a:p>
            <a:pPr lvl="2"/>
            <a:r>
              <a:rPr lang="fr-FR" sz="2000" dirty="0" smtClean="0"/>
              <a:t>Electricité (3)</a:t>
            </a:r>
          </a:p>
          <a:p>
            <a:pPr lvl="1"/>
            <a:r>
              <a:rPr lang="fr-FR" sz="2400" dirty="0" smtClean="0"/>
              <a:t>Entretiens avec 3 enseignants</a:t>
            </a:r>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5</a:t>
            </a:fld>
            <a:endParaRPr lang="fr-FR"/>
          </a:p>
        </p:txBody>
      </p:sp>
      <p:grpSp>
        <p:nvGrpSpPr>
          <p:cNvPr id="14" name="Groupe 13"/>
          <p:cNvGrpSpPr/>
          <p:nvPr/>
        </p:nvGrpSpPr>
        <p:grpSpPr>
          <a:xfrm>
            <a:off x="4355976" y="3979644"/>
            <a:ext cx="4528313" cy="369332"/>
            <a:chOff x="4355976" y="3979644"/>
            <a:chExt cx="4528313" cy="369332"/>
          </a:xfrm>
        </p:grpSpPr>
        <p:cxnSp>
          <p:nvCxnSpPr>
            <p:cNvPr id="9" name="Connecteur droit avec flèche 8"/>
            <p:cNvCxnSpPr/>
            <p:nvPr/>
          </p:nvCxnSpPr>
          <p:spPr>
            <a:xfrm flipH="1">
              <a:off x="4355976" y="4149080"/>
              <a:ext cx="1440160"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0" name="ZoneTexte 9"/>
            <p:cNvSpPr txBox="1"/>
            <p:nvPr/>
          </p:nvSpPr>
          <p:spPr>
            <a:xfrm>
              <a:off x="5796136" y="3979644"/>
              <a:ext cx="3088153" cy="369332"/>
            </a:xfrm>
            <a:prstGeom prst="rect">
              <a:avLst/>
            </a:prstGeom>
            <a:noFill/>
          </p:spPr>
          <p:txBody>
            <a:bodyPr wrap="none" rtlCol="0">
              <a:spAutoFit/>
            </a:bodyPr>
            <a:lstStyle/>
            <a:p>
              <a:r>
                <a:rPr lang="fr-FR" dirty="0" smtClean="0"/>
                <a:t>1 exo en optique, 1 exo en </a:t>
              </a:r>
              <a:r>
                <a:rPr lang="fr-FR" dirty="0" err="1" smtClean="0"/>
                <a:t>élec</a:t>
              </a:r>
              <a:endParaRPr lang="fr-FR" dirty="0"/>
            </a:p>
          </p:txBody>
        </p:sp>
      </p:grpSp>
      <p:grpSp>
        <p:nvGrpSpPr>
          <p:cNvPr id="15" name="Groupe 14"/>
          <p:cNvGrpSpPr/>
          <p:nvPr/>
        </p:nvGrpSpPr>
        <p:grpSpPr>
          <a:xfrm>
            <a:off x="3419872" y="4702561"/>
            <a:ext cx="4229582" cy="646331"/>
            <a:chOff x="3419872" y="4702561"/>
            <a:chExt cx="4229582" cy="646331"/>
          </a:xfrm>
        </p:grpSpPr>
        <p:cxnSp>
          <p:nvCxnSpPr>
            <p:cNvPr id="12" name="Connecteur droit avec flèche 11"/>
            <p:cNvCxnSpPr/>
            <p:nvPr/>
          </p:nvCxnSpPr>
          <p:spPr>
            <a:xfrm flipH="1">
              <a:off x="3419872" y="5013176"/>
              <a:ext cx="1728192" cy="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3" name="ZoneTexte 12"/>
            <p:cNvSpPr txBox="1"/>
            <p:nvPr/>
          </p:nvSpPr>
          <p:spPr>
            <a:xfrm>
              <a:off x="5148064" y="4702561"/>
              <a:ext cx="2501390" cy="646331"/>
            </a:xfrm>
            <a:prstGeom prst="rect">
              <a:avLst/>
            </a:prstGeom>
            <a:noFill/>
          </p:spPr>
          <p:txBody>
            <a:bodyPr wrap="none" rtlCol="0">
              <a:spAutoFit/>
            </a:bodyPr>
            <a:lstStyle/>
            <a:p>
              <a:r>
                <a:rPr lang="fr-FR" dirty="0" smtClean="0"/>
                <a:t>Quelques règles</a:t>
              </a:r>
            </a:p>
            <a:p>
              <a:r>
                <a:rPr lang="fr-FR" dirty="0" smtClean="0"/>
                <a:t>De nombreuses mesures</a:t>
              </a:r>
              <a:endParaRPr lang="fr-FR" dirty="0"/>
            </a:p>
          </p:txBody>
        </p:sp>
      </p:grpSp>
    </p:spTree>
    <p:extLst>
      <p:ext uri="{BB962C8B-B14F-4D97-AF65-F5344CB8AC3E}">
        <p14:creationId xmlns:p14="http://schemas.microsoft.com/office/powerpoint/2010/main" val="1042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Valeurs des grandeurs physiques</a:t>
            </a:r>
            <a:endParaRPr lang="fr-FR" sz="32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11560" y="1844824"/>
            <a:ext cx="7879080" cy="22379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6</a:t>
            </a:fld>
            <a:endParaRPr lang="fr-FR"/>
          </a:p>
        </p:txBody>
      </p:sp>
      <p:grpSp>
        <p:nvGrpSpPr>
          <p:cNvPr id="17" name="Groupe 16"/>
          <p:cNvGrpSpPr/>
          <p:nvPr/>
        </p:nvGrpSpPr>
        <p:grpSpPr>
          <a:xfrm>
            <a:off x="4139952" y="2996952"/>
            <a:ext cx="2952328" cy="370706"/>
            <a:chOff x="4139952" y="3573016"/>
            <a:chExt cx="2952328" cy="370706"/>
          </a:xfrm>
        </p:grpSpPr>
        <p:sp>
          <p:nvSpPr>
            <p:cNvPr id="11" name="Rectangle 10"/>
            <p:cNvSpPr/>
            <p:nvPr/>
          </p:nvSpPr>
          <p:spPr>
            <a:xfrm>
              <a:off x="4139952" y="3573016"/>
              <a:ext cx="936104" cy="360040"/>
            </a:xfrm>
            <a:prstGeom prst="rect">
              <a:avLst/>
            </a:prstGeom>
            <a:solidFill>
              <a:srgbClr val="7030A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6156176" y="3583682"/>
              <a:ext cx="936104" cy="360040"/>
            </a:xfrm>
            <a:prstGeom prst="rect">
              <a:avLst/>
            </a:prstGeom>
            <a:solidFill>
              <a:srgbClr val="7030A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6" name="Groupe 15"/>
          <p:cNvGrpSpPr/>
          <p:nvPr/>
        </p:nvGrpSpPr>
        <p:grpSpPr>
          <a:xfrm>
            <a:off x="4139952" y="3367658"/>
            <a:ext cx="2952328" cy="360040"/>
            <a:chOff x="4139952" y="3943722"/>
            <a:chExt cx="2952328" cy="360040"/>
          </a:xfrm>
        </p:grpSpPr>
        <p:sp>
          <p:nvSpPr>
            <p:cNvPr id="9" name="Rectangle 8"/>
            <p:cNvSpPr/>
            <p:nvPr/>
          </p:nvSpPr>
          <p:spPr>
            <a:xfrm>
              <a:off x="4139952" y="3943722"/>
              <a:ext cx="936104"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6156176" y="3943722"/>
              <a:ext cx="936104"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 name="Groupe 6"/>
          <p:cNvGrpSpPr/>
          <p:nvPr/>
        </p:nvGrpSpPr>
        <p:grpSpPr>
          <a:xfrm>
            <a:off x="1331640" y="2204864"/>
            <a:ext cx="6912768" cy="802754"/>
            <a:chOff x="1331640" y="2780928"/>
            <a:chExt cx="6912768" cy="802754"/>
          </a:xfrm>
        </p:grpSpPr>
        <p:sp>
          <p:nvSpPr>
            <p:cNvPr id="6" name="Rectangle 5"/>
            <p:cNvSpPr/>
            <p:nvPr/>
          </p:nvSpPr>
          <p:spPr>
            <a:xfrm>
              <a:off x="1331640" y="2780928"/>
              <a:ext cx="864096"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516216" y="2780928"/>
              <a:ext cx="648072"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7308304" y="2780928"/>
              <a:ext cx="936104"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4091719" y="3212976"/>
              <a:ext cx="936104"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6116327" y="3223642"/>
              <a:ext cx="936104"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 name="Groupe 20"/>
          <p:cNvGrpSpPr/>
          <p:nvPr/>
        </p:nvGrpSpPr>
        <p:grpSpPr>
          <a:xfrm>
            <a:off x="1195586" y="4653136"/>
            <a:ext cx="2889684" cy="369332"/>
            <a:chOff x="1195586" y="5085184"/>
            <a:chExt cx="2889684" cy="369332"/>
          </a:xfrm>
        </p:grpSpPr>
        <p:sp>
          <p:nvSpPr>
            <p:cNvPr id="20" name="Rectangle 19"/>
            <p:cNvSpPr/>
            <p:nvPr/>
          </p:nvSpPr>
          <p:spPr>
            <a:xfrm>
              <a:off x="1195586" y="5085184"/>
              <a:ext cx="936104" cy="36004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2280096" y="5085184"/>
              <a:ext cx="1805174" cy="369332"/>
            </a:xfrm>
            <a:prstGeom prst="rect">
              <a:avLst/>
            </a:prstGeom>
            <a:noFill/>
          </p:spPr>
          <p:txBody>
            <a:bodyPr wrap="none" rtlCol="0">
              <a:spAutoFit/>
            </a:bodyPr>
            <a:lstStyle/>
            <a:p>
              <a:r>
                <a:rPr lang="fr-FR" dirty="0" smtClean="0"/>
                <a:t>Avec incertitudes</a:t>
              </a:r>
              <a:endParaRPr lang="fr-FR" dirty="0"/>
            </a:p>
          </p:txBody>
        </p:sp>
      </p:grpSp>
      <p:grpSp>
        <p:nvGrpSpPr>
          <p:cNvPr id="23" name="Groupe 22"/>
          <p:cNvGrpSpPr/>
          <p:nvPr/>
        </p:nvGrpSpPr>
        <p:grpSpPr>
          <a:xfrm>
            <a:off x="1195586" y="5219908"/>
            <a:ext cx="2820812" cy="369332"/>
            <a:chOff x="1195586" y="5651956"/>
            <a:chExt cx="2820812" cy="369332"/>
          </a:xfrm>
        </p:grpSpPr>
        <p:sp>
          <p:nvSpPr>
            <p:cNvPr id="19" name="Rectangle 18"/>
            <p:cNvSpPr/>
            <p:nvPr/>
          </p:nvSpPr>
          <p:spPr>
            <a:xfrm>
              <a:off x="1195586" y="5661248"/>
              <a:ext cx="936104" cy="360040"/>
            </a:xfrm>
            <a:prstGeom prst="rect">
              <a:avLst/>
            </a:prstGeom>
            <a:solidFill>
              <a:srgbClr val="7030A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2316894" y="5651956"/>
              <a:ext cx="1699504" cy="369332"/>
            </a:xfrm>
            <a:prstGeom prst="rect">
              <a:avLst/>
            </a:prstGeom>
            <a:noFill/>
          </p:spPr>
          <p:txBody>
            <a:bodyPr wrap="none" rtlCol="0">
              <a:spAutoFit/>
            </a:bodyPr>
            <a:lstStyle/>
            <a:p>
              <a:r>
                <a:rPr lang="fr-FR" dirty="0" smtClean="0"/>
                <a:t>Sans incertitude</a:t>
              </a:r>
              <a:endParaRPr lang="fr-FR" dirty="0"/>
            </a:p>
          </p:txBody>
        </p:sp>
      </p:grpSp>
      <p:sp>
        <p:nvSpPr>
          <p:cNvPr id="24" name="Rectangle à coins arrondis 23"/>
          <p:cNvSpPr/>
          <p:nvPr/>
        </p:nvSpPr>
        <p:spPr>
          <a:xfrm>
            <a:off x="5832140" y="4761148"/>
            <a:ext cx="2520280" cy="129614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r-FR" sz="3200" dirty="0" smtClean="0"/>
              <a:t>Quelle règle ?? </a:t>
            </a:r>
            <a:endParaRPr lang="fr-FR" sz="3200" dirty="0"/>
          </a:p>
        </p:txBody>
      </p:sp>
    </p:spTree>
    <p:extLst>
      <p:ext uri="{BB962C8B-B14F-4D97-AF65-F5344CB8AC3E}">
        <p14:creationId xmlns:p14="http://schemas.microsoft.com/office/powerpoint/2010/main" val="18590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À la recherche de la règle d’expression des incertitudes</a:t>
            </a:r>
            <a:endParaRPr lang="fr-FR" dirty="0"/>
          </a:p>
        </p:txBody>
      </p:sp>
      <p:sp>
        <p:nvSpPr>
          <p:cNvPr id="5" name="Espace réservé du pied de page 4"/>
          <p:cNvSpPr>
            <a:spLocks noGrp="1"/>
          </p:cNvSpPr>
          <p:nvPr>
            <p:ph type="ftr" sz="quarter" idx="11"/>
          </p:nvPr>
        </p:nvSpPr>
        <p:spPr/>
        <p:txBody>
          <a:bodyPr/>
          <a:lstStyle/>
          <a:p>
            <a:r>
              <a:rPr lang="fr-FR" smtClean="0"/>
              <a:t>Aude CAUSSARIEU – ENSL, avril 2015</a:t>
            </a:r>
            <a:endParaRPr lang="fr-FR"/>
          </a:p>
        </p:txBody>
      </p:sp>
      <p:sp>
        <p:nvSpPr>
          <p:cNvPr id="6" name="Espace réservé du numéro de diapositive 5"/>
          <p:cNvSpPr>
            <a:spLocks noGrp="1"/>
          </p:cNvSpPr>
          <p:nvPr>
            <p:ph type="sldNum" sz="quarter" idx="12"/>
          </p:nvPr>
        </p:nvSpPr>
        <p:spPr/>
        <p:txBody>
          <a:bodyPr/>
          <a:lstStyle/>
          <a:p>
            <a:fld id="{5586941D-F948-48B8-92CB-74D00EDE7651}" type="slidenum">
              <a:rPr lang="fr-FR" smtClean="0"/>
              <a:t>7</a:t>
            </a:fld>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18906545"/>
              </p:ext>
            </p:extLst>
          </p:nvPr>
        </p:nvGraphicFramePr>
        <p:xfrm>
          <a:off x="395536" y="148478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078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explicite</a:t>
            </a:r>
            <a:endParaRPr lang="fr-FR" dirty="0"/>
          </a:p>
        </p:txBody>
      </p:sp>
      <p:sp>
        <p:nvSpPr>
          <p:cNvPr id="3" name="Espace réservé du contenu 2"/>
          <p:cNvSpPr>
            <a:spLocks noGrp="1"/>
          </p:cNvSpPr>
          <p:nvPr>
            <p:ph idx="1"/>
          </p:nvPr>
        </p:nvSpPr>
        <p:spPr>
          <a:xfrm>
            <a:off x="457200" y="1196753"/>
            <a:ext cx="8229600" cy="4929412"/>
          </a:xfrm>
        </p:spPr>
        <p:txBody>
          <a:bodyPr/>
          <a:lstStyle/>
          <a:p>
            <a:r>
              <a:rPr lang="fr-FR" dirty="0" smtClean="0"/>
              <a:t>Dans l’intro du fascicule :</a:t>
            </a:r>
          </a:p>
          <a:p>
            <a:endParaRPr lang="fr-FR" dirty="0"/>
          </a:p>
          <a:p>
            <a:pPr marL="0" indent="0">
              <a:buNone/>
            </a:pPr>
            <a:endParaRPr lang="fr-FR" sz="3600" dirty="0"/>
          </a:p>
          <a:p>
            <a:r>
              <a:rPr lang="fr-FR" dirty="0" smtClean="0"/>
              <a:t>Dans les entretiens : </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8</a:t>
            </a:fld>
            <a:endParaRPr lang="fr-F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978" y="1844824"/>
            <a:ext cx="7967790" cy="868236"/>
          </a:xfrm>
          <a:prstGeom prst="rect">
            <a:avLst/>
          </a:prstGeom>
          <a:solidFill>
            <a:srgbClr val="FFFFFF">
              <a:shade val="85000"/>
            </a:srgbClr>
          </a:solidFill>
          <a:ln w="88900" cap="sq">
            <a:noFill/>
            <a:miter lim="800000"/>
          </a:ln>
          <a:effectLst/>
          <a:extLst/>
        </p:spPr>
      </p:pic>
      <p:sp>
        <p:nvSpPr>
          <p:cNvPr id="6" name="Rectangle 5"/>
          <p:cNvSpPr/>
          <p:nvPr/>
        </p:nvSpPr>
        <p:spPr>
          <a:xfrm>
            <a:off x="539552" y="3573016"/>
            <a:ext cx="7967790" cy="1008112"/>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fr-FR" dirty="0"/>
              <a:t>Je leur dis […] c'est de la physique que vous faites faut que ça ait un sens donc déjà vous donnez un résultat avec une unité c'est pas des maths et ensuite comme c'est un TP il faut qu'il y ait une incertitude sur votre </a:t>
            </a:r>
            <a:r>
              <a:rPr lang="fr-FR" dirty="0" smtClean="0"/>
              <a:t>mesure</a:t>
            </a:r>
            <a:endParaRPr lang="fr-FR" dirty="0"/>
          </a:p>
        </p:txBody>
      </p:sp>
      <p:sp>
        <p:nvSpPr>
          <p:cNvPr id="9" name="Espace réservé du contenu 2"/>
          <p:cNvSpPr txBox="1">
            <a:spLocks/>
          </p:cNvSpPr>
          <p:nvPr/>
        </p:nvSpPr>
        <p:spPr>
          <a:xfrm>
            <a:off x="448902" y="4797152"/>
            <a:ext cx="8229600" cy="1152128"/>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buFont typeface="Arial" panose="020B0604020202020204" pitchFamily="34" charset="0"/>
              <a:buNone/>
            </a:pPr>
            <a:r>
              <a:rPr lang="fr-FR" smtClean="0"/>
              <a:t>Le résultat d’une mesure ou d’un calcul doit toujours être écrit avec une incertitude. </a:t>
            </a:r>
            <a:endParaRPr lang="fr-FR" dirty="0"/>
          </a:p>
        </p:txBody>
      </p:sp>
    </p:spTree>
    <p:extLst>
      <p:ext uri="{BB962C8B-B14F-4D97-AF65-F5344CB8AC3E}">
        <p14:creationId xmlns:p14="http://schemas.microsoft.com/office/powerpoint/2010/main" val="349609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Règle implicite</a:t>
            </a:r>
            <a:endParaRPr lang="fr-FR" dirty="0"/>
          </a:p>
        </p:txBody>
      </p:sp>
      <p:sp>
        <p:nvSpPr>
          <p:cNvPr id="4" name="Espace réservé du pied de page 3"/>
          <p:cNvSpPr>
            <a:spLocks noGrp="1"/>
          </p:cNvSpPr>
          <p:nvPr>
            <p:ph type="ftr" sz="quarter" idx="11"/>
          </p:nvPr>
        </p:nvSpPr>
        <p:spPr/>
        <p:txBody>
          <a:bodyPr/>
          <a:lstStyle/>
          <a:p>
            <a:r>
              <a:rPr lang="fr-FR" smtClean="0"/>
              <a:t>Aude CAUSSARIEU – ENSL, avril 2015</a:t>
            </a:r>
            <a:endParaRPr lang="fr-FR" dirty="0"/>
          </a:p>
        </p:txBody>
      </p:sp>
      <p:sp>
        <p:nvSpPr>
          <p:cNvPr id="5" name="Espace réservé du numéro de diapositive 4"/>
          <p:cNvSpPr>
            <a:spLocks noGrp="1"/>
          </p:cNvSpPr>
          <p:nvPr>
            <p:ph type="sldNum" sz="quarter" idx="12"/>
          </p:nvPr>
        </p:nvSpPr>
        <p:spPr/>
        <p:txBody>
          <a:bodyPr/>
          <a:lstStyle/>
          <a:p>
            <a:fld id="{5586941D-F948-48B8-92CB-74D00EDE7651}" type="slidenum">
              <a:rPr lang="fr-FR" smtClean="0"/>
              <a:t>9</a:t>
            </a:fld>
            <a:endParaRPr lang="fr-FR"/>
          </a:p>
        </p:txBody>
      </p:sp>
      <p:sp>
        <p:nvSpPr>
          <p:cNvPr id="6" name="Espace réservé du contenu 5"/>
          <p:cNvSpPr>
            <a:spLocks noGrp="1"/>
          </p:cNvSpPr>
          <p:nvPr>
            <p:ph idx="1"/>
          </p:nvPr>
        </p:nvSpPr>
        <p:spPr/>
        <p:txBody>
          <a:bodyPr/>
          <a:lstStyle/>
          <a:p>
            <a:r>
              <a:rPr lang="fr-FR" dirty="0" smtClean="0"/>
              <a:t>Classer les valeurs selon </a:t>
            </a:r>
          </a:p>
          <a:p>
            <a:pPr lvl="1"/>
            <a:r>
              <a:rPr lang="fr-FR" dirty="0" smtClean="0"/>
              <a:t>Incertitude : OUI / NON</a:t>
            </a:r>
          </a:p>
          <a:p>
            <a:pPr lvl="1"/>
            <a:r>
              <a:rPr lang="fr-FR" dirty="0" smtClean="0"/>
              <a:t>Origine de la valeur</a:t>
            </a:r>
          </a:p>
          <a:p>
            <a:pPr lvl="2"/>
            <a:r>
              <a:rPr lang="fr-FR" dirty="0" smtClean="0"/>
              <a:t>Donnée de l’énoncé</a:t>
            </a:r>
          </a:p>
          <a:p>
            <a:pPr lvl="2"/>
            <a:r>
              <a:rPr lang="fr-FR" dirty="0" smtClean="0"/>
              <a:t>Résultat d’une mesure directe</a:t>
            </a:r>
          </a:p>
          <a:p>
            <a:pPr lvl="2"/>
            <a:r>
              <a:rPr lang="fr-FR" dirty="0" smtClean="0"/>
              <a:t>Résultat d’un calcul </a:t>
            </a:r>
          </a:p>
        </p:txBody>
      </p:sp>
    </p:spTree>
    <p:extLst>
      <p:ext uri="{BB962C8B-B14F-4D97-AF65-F5344CB8AC3E}">
        <p14:creationId xmlns:p14="http://schemas.microsoft.com/office/powerpoint/2010/main" val="295584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12040</TotalTime>
  <Words>884</Words>
  <Application>Microsoft Office PowerPoint</Application>
  <PresentationFormat>Affichage à l'écran (4:3)</PresentationFormat>
  <Paragraphs>189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Les incertitudes de mesure dans les TPs de physique Une étude de cas</vt:lpstr>
      <vt:lpstr>Au départ : une apparente contradiction</vt:lpstr>
      <vt:lpstr>Bibliographie en didactique</vt:lpstr>
      <vt:lpstr> Question de recherche</vt:lpstr>
      <vt:lpstr>Méthode : étude de cas  </vt:lpstr>
      <vt:lpstr>Valeurs des grandeurs physiques</vt:lpstr>
      <vt:lpstr>À la recherche de la règle d’expression des incertitudes</vt:lpstr>
      <vt:lpstr>Règle explicite</vt:lpstr>
      <vt:lpstr>Règle implicite</vt:lpstr>
      <vt:lpstr>Résultats – règle implicite</vt:lpstr>
      <vt:lpstr>1. Asymétrie entre mesure et données de l’énoncé</vt:lpstr>
      <vt:lpstr>Entretiens expliquent l’asymétrie</vt:lpstr>
      <vt:lpstr>2 : Pas de règle pour les résultats des calculs</vt:lpstr>
      <vt:lpstr>Hypothèse : manque incertitude sur les données</vt:lpstr>
      <vt:lpstr>Hypothèse : manque incertitude sur les données</vt:lpstr>
      <vt:lpstr>Hypothèse : manque incertitude sur les données</vt:lpstr>
      <vt:lpstr>Hypothèse : manque incertitude sur les données</vt:lpstr>
      <vt:lpstr>Règle implicite</vt:lpstr>
      <vt:lpstr>Proposition d’une règle alternative</vt:lpstr>
      <vt:lpstr>Perspectives : quand calculer les incertitudes en TP? </vt:lpstr>
      <vt:lpstr>Merci de votre attention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travail de recherche en didactique de la physique</dc:title>
  <dc:creator>CAUSSARIEU AUDE</dc:creator>
  <cp:lastModifiedBy>CAUSSARIEU AUDE</cp:lastModifiedBy>
  <cp:revision>134</cp:revision>
  <cp:lastPrinted>2015-04-27T14:48:32Z</cp:lastPrinted>
  <dcterms:created xsi:type="dcterms:W3CDTF">2014-04-16T11:26:43Z</dcterms:created>
  <dcterms:modified xsi:type="dcterms:W3CDTF">2015-07-07T13:40:42Z</dcterms:modified>
</cp:coreProperties>
</file>